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96" r:id="rId2"/>
    <p:sldId id="295" r:id="rId3"/>
    <p:sldId id="294" r:id="rId4"/>
    <p:sldId id="297" r:id="rId5"/>
    <p:sldId id="278" r:id="rId6"/>
    <p:sldId id="279" r:id="rId7"/>
    <p:sldId id="281" r:id="rId8"/>
    <p:sldId id="280" r:id="rId9"/>
    <p:sldId id="282" r:id="rId10"/>
    <p:sldId id="283" r:id="rId11"/>
    <p:sldId id="284" r:id="rId12"/>
    <p:sldId id="285" r:id="rId13"/>
    <p:sldId id="272" r:id="rId14"/>
    <p:sldId id="287" r:id="rId15"/>
    <p:sldId id="288" r:id="rId16"/>
    <p:sldId id="286" r:id="rId17"/>
    <p:sldId id="277" r:id="rId18"/>
    <p:sldId id="289" r:id="rId19"/>
    <p:sldId id="274" r:id="rId20"/>
    <p:sldId id="290" r:id="rId21"/>
    <p:sldId id="293" r:id="rId22"/>
    <p:sldId id="291" r:id="rId23"/>
    <p:sldId id="292"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Garet" panose="020B0604020202020204" charset="0"/>
      <p:regular r:id="rId30"/>
    </p:embeddedFont>
    <p:embeddedFont>
      <p:font typeface="Garet Bold" panose="020B0604020202020204" charset="0"/>
      <p:regular r:id="rId31"/>
    </p:embeddedFont>
    <p:embeddedFont>
      <p:font typeface="Georgia" panose="02040502050405020303" pitchFamily="18"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6DC751-14B2-4203-AFA6-3B5ADFA12F66}"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8BA44-3CE2-4BAA-9EC1-B630064F48B7}" type="slidenum">
              <a:rPr lang="en-US" smtClean="0"/>
              <a:t>‹#›</a:t>
            </a:fld>
            <a:endParaRPr lang="en-US"/>
          </a:p>
        </p:txBody>
      </p:sp>
    </p:spTree>
    <p:extLst>
      <p:ext uri="{BB962C8B-B14F-4D97-AF65-F5344CB8AC3E}">
        <p14:creationId xmlns:p14="http://schemas.microsoft.com/office/powerpoint/2010/main" val="1048216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1</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626641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10</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11190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11</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931853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12</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256454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13</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895510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14</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77304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15</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551592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16</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910397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17</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4084150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18</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992307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19</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547261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2</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502267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20</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4388845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21</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713619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22</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582454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23</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238196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3</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873772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4</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817505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5</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629208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6</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15796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7</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81734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8</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252443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620760-802A-4E3E-B576-6186A83DA03B}"/>
              </a:ext>
            </a:extLst>
          </p:cNvPr>
          <p:cNvSpPr>
            <a:spLocks noGrp="1" noRot="1" noChangeAspect="1"/>
          </p:cNvSpPr>
          <p:nvPr>
            <p:ph type="sldImg"/>
          </p:nvPr>
        </p:nvSpPr>
        <p:spPr>
          <a:xfrm>
            <a:off x="685800" y="1143000"/>
            <a:ext cx="5486400" cy="3086100"/>
          </a:xfrm>
        </p:spPr>
      </p:sp>
      <p:sp>
        <p:nvSpPr>
          <p:cNvPr id="3" name="Espace réservé des notes 2">
            <a:extLst>
              <a:ext uri="{FF2B5EF4-FFF2-40B4-BE49-F238E27FC236}">
                <a16:creationId xmlns:a16="http://schemas.microsoft.com/office/drawing/2014/main" id="{FF954F15-D5F3-4727-B1DE-DD90AAABA3CC}"/>
              </a:ext>
            </a:extLst>
          </p:cNvPr>
          <p:cNvSpPr txBox="1">
            <a:spLocks noGrp="1"/>
          </p:cNvSpPr>
          <p:nvPr>
            <p:ph type="body" sz="quarter" idx="1"/>
          </p:nvPr>
        </p:nvSpPr>
        <p:spPr/>
        <p:txBody>
          <a:bodyPr/>
          <a:lstStyle/>
          <a:p>
            <a:endParaRPr lang="en-US"/>
          </a:p>
        </p:txBody>
      </p:sp>
      <p:sp>
        <p:nvSpPr>
          <p:cNvPr id="4" name="Espace réservé du numéro de diapositive 3">
            <a:extLst>
              <a:ext uri="{FF2B5EF4-FFF2-40B4-BE49-F238E27FC236}">
                <a16:creationId xmlns:a16="http://schemas.microsoft.com/office/drawing/2014/main" id="{C1DA1275-AC2E-4F80-A6F2-F1C83D206CA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420143-B523-426C-96D8-B82B47F38168}" type="slidenum">
              <a:t>9</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586748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17/06/relationships/model3d" Target="../media/model3d1.glb"/><Relationship Id="rId5" Type="http://schemas.openxmlformats.org/officeDocument/2006/relationships/image" Target="../media/image1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17/06/relationships/model3d" Target="../media/model3d1.glb"/><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17/06/relationships/model3d" Target="../media/model3d1.glb"/><Relationship Id="rId4" Type="http://schemas.microsoft.com/office/2007/relationships/hdphoto" Target="../media/hdphoto1.wdp"/><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1.xml"/><Relationship Id="rId3" Type="http://schemas.openxmlformats.org/officeDocument/2006/relationships/image" Target="../media/image3.png"/><Relationship Id="rId7" Type="http://schemas.microsoft.com/office/2017/06/relationships/model3d" Target="../media/model3d3.glb"/><Relationship Id="rId12" Type="http://schemas.openxmlformats.org/officeDocument/2006/relationships/slide" Target="slide19.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slide" Target="slide18.xml"/><Relationship Id="rId5" Type="http://schemas.microsoft.com/office/2017/06/relationships/model3d" Target="../media/model3d2.glb"/><Relationship Id="rId10" Type="http://schemas.openxmlformats.org/officeDocument/2006/relationships/slide" Target="slide17.xml"/><Relationship Id="rId4" Type="http://schemas.microsoft.com/office/2007/relationships/hdphoto" Target="../media/hdphoto1.wdp"/><Relationship Id="rId9" Type="http://schemas.openxmlformats.org/officeDocument/2006/relationships/slide" Target="slide16.xml"/></Relationships>
</file>

<file path=ppt/slides/_rels/slide14.xml.rels><?xml version="1.0" encoding="UTF-8" standalone="yes"?>
<Relationships xmlns="http://schemas.openxmlformats.org/package/2006/relationships"><Relationship Id="rId8" Type="http://schemas.microsoft.com/office/2017/06/relationships/model3d" Target="../media/model3d2.glb"/><Relationship Id="rId3" Type="http://schemas.openxmlformats.org/officeDocument/2006/relationships/image" Target="../media/image3.png"/><Relationship Id="rId7" Type="http://schemas.openxmlformats.org/officeDocument/2006/relationships/slide" Target="slide1.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21.png"/><Relationship Id="rId5" Type="http://schemas.openxmlformats.org/officeDocument/2006/relationships/slide" Target="slide19.xml"/><Relationship Id="rId10" Type="http://schemas.microsoft.com/office/2017/06/relationships/model3d" Target="../media/model3d3.glb"/><Relationship Id="rId4" Type="http://schemas.microsoft.com/office/2007/relationships/hdphoto" Target="../media/hdphoto1.wdp"/><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microsoft.com/office/2017/06/relationships/model3d" Target="../media/model3d2.glb"/><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slide" Target="slide1.xml"/><Relationship Id="rId5" Type="http://schemas.openxmlformats.org/officeDocument/2006/relationships/slide" Target="slide19.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3.png"/><Relationship Id="rId7" Type="http://schemas.openxmlformats.org/officeDocument/2006/relationships/slide" Target="slide18.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9.xml"/><Relationship Id="rId4" Type="http://schemas.microsoft.com/office/2007/relationships/hdphoto" Target="../media/hdphoto1.wdp"/><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3.png"/><Relationship Id="rId7" Type="http://schemas.openxmlformats.org/officeDocument/2006/relationships/slide" Target="slide23.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slide" Target="slide22.xml"/><Relationship Id="rId5" Type="http://schemas.openxmlformats.org/officeDocument/2006/relationships/slide" Target="slide21.xml"/><Relationship Id="rId10"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slide" Target="slide1.xml"/><Relationship Id="rId13" Type="http://schemas.openxmlformats.org/officeDocument/2006/relationships/image" Target="../media/image9.png"/><Relationship Id="rId3" Type="http://schemas.openxmlformats.org/officeDocument/2006/relationships/image" Target="../media/image29.png"/><Relationship Id="rId7" Type="http://schemas.openxmlformats.org/officeDocument/2006/relationships/slide" Target="slide21.xml"/><Relationship Id="rId12"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slide" Target="slide20.xml"/><Relationship Id="rId11" Type="http://schemas.openxmlformats.org/officeDocument/2006/relationships/image" Target="../media/image7.png"/><Relationship Id="rId5" Type="http://schemas.openxmlformats.org/officeDocument/2006/relationships/slide" Target="slide19.xml"/><Relationship Id="rId10" Type="http://schemas.openxmlformats.org/officeDocument/2006/relationships/image" Target="../media/image31.png"/><Relationship Id="rId4" Type="http://schemas.openxmlformats.org/officeDocument/2006/relationships/slide" Target="slide18.xml"/><Relationship Id="rId9" Type="http://schemas.openxmlformats.org/officeDocument/2006/relationships/image" Target="../media/image30.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17.xml"/><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slide" Target="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9.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3.gif"/><Relationship Id="rId5" Type="http://schemas.openxmlformats.org/officeDocument/2006/relationships/image" Target="../media/image30.png"/><Relationship Id="rId10" Type="http://schemas.openxmlformats.org/officeDocument/2006/relationships/image" Target="../media/image10.png"/><Relationship Id="rId4" Type="http://schemas.openxmlformats.org/officeDocument/2006/relationships/image" Target="../media/image32.gif"/><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gif"/><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17.xml"/><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slide" Target="slide1.xml"/></Relationships>
</file>

<file path=ppt/slides/_rels/slide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19.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17.xml"/><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slide" Target="slide1.xml"/></Relationships>
</file>

<file path=ppt/slides/_rels/slide5.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19.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18.xml"/><Relationship Id="rId5" Type="http://schemas.openxmlformats.org/officeDocument/2006/relationships/slide" Target="slide17.xml"/><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slide" Target="slide1.xml"/></Relationships>
</file>

<file path=ppt/slides/_rels/slide6.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19.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6.png"/><Relationship Id="rId5" Type="http://schemas.openxmlformats.org/officeDocument/2006/relationships/slide" Target="slide17.xml"/><Relationship Id="rId10" Type="http://schemas.openxmlformats.org/officeDocument/2006/relationships/image" Target="../media/image5.png"/><Relationship Id="rId4" Type="http://schemas.microsoft.com/office/2007/relationships/hdphoto" Target="../media/hdphoto1.wdp"/><Relationship Id="rId9" Type="http://schemas.openxmlformats.org/officeDocument/2006/relationships/slide" Target="slide1.xml"/></Relationships>
</file>

<file path=ppt/slides/_rels/slide7.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slide" Target="slide19.xml"/><Relationship Id="rId12"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7.png"/><Relationship Id="rId5" Type="http://schemas.openxmlformats.org/officeDocument/2006/relationships/slide" Target="slide17.xml"/><Relationship Id="rId15" Type="http://schemas.openxmlformats.org/officeDocument/2006/relationships/image" Target="../media/image6.png"/><Relationship Id="rId10" Type="http://schemas.openxmlformats.org/officeDocument/2006/relationships/image" Target="../media/image5.png"/><Relationship Id="rId4" Type="http://schemas.microsoft.com/office/2007/relationships/hdphoto" Target="../media/hdphoto1.wdp"/><Relationship Id="rId9" Type="http://schemas.openxmlformats.org/officeDocument/2006/relationships/slide" Target="slide1.xml"/><Relationship Id="rId1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slide" Target="slide20.xml"/><Relationship Id="rId13"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slide" Target="slide19.xml"/><Relationship Id="rId12" Type="http://schemas.openxmlformats.org/officeDocument/2006/relationships/image" Target="../media/image8.png"/><Relationship Id="rId17" Type="http://schemas.openxmlformats.org/officeDocument/2006/relationships/image" Target="../media/image6.png"/><Relationship Id="rId2" Type="http://schemas.openxmlformats.org/officeDocument/2006/relationships/notesSlide" Target="../notesSlides/notesSlide8.xml"/><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7.png"/><Relationship Id="rId5" Type="http://schemas.openxmlformats.org/officeDocument/2006/relationships/slide" Target="slide17.xml"/><Relationship Id="rId15" Type="http://schemas.microsoft.com/office/2017/06/relationships/model3d" Target="../media/model3d1.glb"/><Relationship Id="rId10" Type="http://schemas.openxmlformats.org/officeDocument/2006/relationships/image" Target="../media/image5.png"/><Relationship Id="rId4" Type="http://schemas.microsoft.com/office/2007/relationships/hdphoto" Target="../media/hdphoto1.wdp"/><Relationship Id="rId9" Type="http://schemas.openxmlformats.org/officeDocument/2006/relationships/slide" Target="slide1.xml"/><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3.png"/><Relationship Id="rId7" Type="http://schemas.openxmlformats.org/officeDocument/2006/relationships/slide" Target="slide19.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18.xml"/><Relationship Id="rId11" Type="http://schemas.openxmlformats.org/officeDocument/2006/relationships/image" Target="../media/image11.png"/><Relationship Id="rId5" Type="http://schemas.openxmlformats.org/officeDocument/2006/relationships/slide" Target="slide17.xml"/><Relationship Id="rId10" Type="http://schemas.microsoft.com/office/2017/06/relationships/model3d" Target="../media/model3d1.glb"/><Relationship Id="rId4" Type="http://schemas.microsoft.com/office/2007/relationships/hdphoto" Target="../media/hdphoto1.wdp"/><Relationship Id="rId9"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a:extLst>
              <a:ext uri="{FF2B5EF4-FFF2-40B4-BE49-F238E27FC236}">
                <a16:creationId xmlns:a16="http://schemas.microsoft.com/office/drawing/2014/main" id="{ADA22315-F2E9-4793-81D0-4F83ABB29945}"/>
              </a:ext>
            </a:extLst>
          </p:cNvPr>
          <p:cNvSpPr txBox="1"/>
          <p:nvPr/>
        </p:nvSpPr>
        <p:spPr>
          <a:xfrm>
            <a:off x="18485663" y="11067511"/>
            <a:ext cx="230229" cy="476789"/>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28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111111"/>
                </a:solidFill>
                <a:uFillTx/>
                <a:latin typeface="Bitter"/>
                <a:ea typeface="Bitter"/>
                <a:cs typeface="Bitter"/>
              </a:rPr>
              <a:t>1</a:t>
            </a:r>
          </a:p>
        </p:txBody>
      </p:sp>
      <p:grpSp>
        <p:nvGrpSpPr>
          <p:cNvPr id="19" name="Group 6">
            <a:extLst>
              <a:ext uri="{FF2B5EF4-FFF2-40B4-BE49-F238E27FC236}">
                <a16:creationId xmlns:a16="http://schemas.microsoft.com/office/drawing/2014/main" id="{8318E10B-C18C-44C9-95E2-A0FB15C9E164}"/>
              </a:ext>
            </a:extLst>
          </p:cNvPr>
          <p:cNvGrpSpPr/>
          <p:nvPr/>
        </p:nvGrpSpPr>
        <p:grpSpPr>
          <a:xfrm>
            <a:off x="744739" y="6270707"/>
            <a:ext cx="10646901" cy="1908131"/>
            <a:chOff x="423330" y="4333597"/>
            <a:chExt cx="7047847" cy="1348749"/>
          </a:xfrm>
        </p:grpSpPr>
        <p:sp>
          <p:nvSpPr>
            <p:cNvPr id="20" name="Freeform 7">
              <a:extLst>
                <a:ext uri="{FF2B5EF4-FFF2-40B4-BE49-F238E27FC236}">
                  <a16:creationId xmlns:a16="http://schemas.microsoft.com/office/drawing/2014/main" id="{EAB6ABB1-E76C-4D46-8335-25BD42CEBDA4}"/>
                </a:ext>
              </a:extLst>
            </p:cNvPr>
            <p:cNvSpPr/>
            <p:nvPr/>
          </p:nvSpPr>
          <p:spPr>
            <a:xfrm>
              <a:off x="423330" y="4486741"/>
              <a:ext cx="7047847" cy="1195605"/>
            </a:xfrm>
            <a:custGeom>
              <a:avLst/>
              <a:gdLst>
                <a:gd name="f0" fmla="val w"/>
                <a:gd name="f1" fmla="val h"/>
                <a:gd name="f2" fmla="val 0"/>
                <a:gd name="f3" fmla="val 1130847"/>
                <a:gd name="f4" fmla="val 223086"/>
                <a:gd name="f5" fmla="val 90779"/>
                <a:gd name="f6" fmla="val 1040068"/>
                <a:gd name="f7" fmla="val 1090204"/>
                <a:gd name="f8" fmla="val 40643"/>
                <a:gd name="f9" fmla="val 132306"/>
                <a:gd name="f10" fmla="val 182443"/>
                <a:gd name="f11" fmla="*/ f0 1 1130847"/>
                <a:gd name="f12" fmla="*/ f1 1 223086"/>
                <a:gd name="f13" fmla="val f2"/>
                <a:gd name="f14" fmla="val f3"/>
                <a:gd name="f15" fmla="val f4"/>
                <a:gd name="f16" fmla="+- f15 0 f13"/>
                <a:gd name="f17" fmla="+- f14 0 f13"/>
                <a:gd name="f18" fmla="*/ f17 1 1130847"/>
                <a:gd name="f19" fmla="*/ f16 1 223086"/>
                <a:gd name="f20" fmla="*/ f13 1 f18"/>
                <a:gd name="f21" fmla="*/ f14 1 f18"/>
                <a:gd name="f22" fmla="*/ f13 1 f19"/>
                <a:gd name="f23" fmla="*/ f15 1 f19"/>
                <a:gd name="f24" fmla="*/ f20 f11 1"/>
                <a:gd name="f25" fmla="*/ f21 f11 1"/>
                <a:gd name="f26" fmla="*/ f23 f12 1"/>
                <a:gd name="f27" fmla="*/ f22 f12 1"/>
              </a:gdLst>
              <a:ahLst/>
              <a:cxnLst>
                <a:cxn ang="3cd4">
                  <a:pos x="hc" y="t"/>
                </a:cxn>
                <a:cxn ang="0">
                  <a:pos x="r" y="vc"/>
                </a:cxn>
                <a:cxn ang="cd4">
                  <a:pos x="hc" y="b"/>
                </a:cxn>
                <a:cxn ang="cd2">
                  <a:pos x="l" y="vc"/>
                </a:cxn>
              </a:cxnLst>
              <a:rect l="f24" t="f27" r="f25" b="f26"/>
              <a:pathLst>
                <a:path w="1130847" h="223086">
                  <a:moveTo>
                    <a:pt x="f5" y="f2"/>
                  </a:moveTo>
                  <a:lnTo>
                    <a:pt x="f6" y="f2"/>
                  </a:lnTo>
                  <a:cubicBezTo>
                    <a:pt x="f7" y="f2"/>
                    <a:pt x="f3" y="f8"/>
                    <a:pt x="f3" y="f5"/>
                  </a:cubicBezTo>
                  <a:lnTo>
                    <a:pt x="f3" y="f9"/>
                  </a:lnTo>
                  <a:cubicBezTo>
                    <a:pt x="f3" y="f10"/>
                    <a:pt x="f7" y="f4"/>
                    <a:pt x="f6" y="f4"/>
                  </a:cubicBezTo>
                  <a:lnTo>
                    <a:pt x="f5" y="f4"/>
                  </a:lnTo>
                  <a:cubicBezTo>
                    <a:pt x="f8" y="f4"/>
                    <a:pt x="f2" y="f10"/>
                    <a:pt x="f2" y="f9"/>
                  </a:cubicBezTo>
                  <a:lnTo>
                    <a:pt x="f2" y="f5"/>
                  </a:lnTo>
                  <a:cubicBezTo>
                    <a:pt x="f2" y="f8"/>
                    <a:pt x="f8" y="f2"/>
                    <a:pt x="f5" y="f2"/>
                  </a:cubicBezTo>
                  <a:close/>
                </a:path>
              </a:pathLst>
            </a:custGeom>
            <a:solidFill>
              <a:srgbClr val="545454"/>
            </a:solidFill>
            <a:ln cap="flat">
              <a:noFill/>
              <a:prstDash val="solid"/>
            </a:ln>
          </p:spPr>
          <p:txBody>
            <a:bodyPr lIns="0" tIns="0" rIns="0" bIns="0"/>
            <a:lstStyle/>
            <a:p>
              <a:endParaRPr lang="en-US"/>
            </a:p>
          </p:txBody>
        </p:sp>
        <p:sp>
          <p:nvSpPr>
            <p:cNvPr id="21" name="TextBox 8">
              <a:extLst>
                <a:ext uri="{FF2B5EF4-FFF2-40B4-BE49-F238E27FC236}">
                  <a16:creationId xmlns:a16="http://schemas.microsoft.com/office/drawing/2014/main" id="{FB2C488F-3BD1-4F1A-A0BC-93959FFA9443}"/>
                </a:ext>
              </a:extLst>
            </p:cNvPr>
            <p:cNvSpPr txBox="1"/>
            <p:nvPr/>
          </p:nvSpPr>
          <p:spPr>
            <a:xfrm>
              <a:off x="423330" y="4333597"/>
              <a:ext cx="7047847" cy="1348749"/>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465"/>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grpSp>
        <p:nvGrpSpPr>
          <p:cNvPr id="23" name="Group 9">
            <a:extLst>
              <a:ext uri="{FF2B5EF4-FFF2-40B4-BE49-F238E27FC236}">
                <a16:creationId xmlns:a16="http://schemas.microsoft.com/office/drawing/2014/main" id="{FF417593-3561-4C7F-AB96-337C5CC94527}"/>
              </a:ext>
            </a:extLst>
          </p:cNvPr>
          <p:cNvGrpSpPr/>
          <p:nvPr/>
        </p:nvGrpSpPr>
        <p:grpSpPr>
          <a:xfrm>
            <a:off x="4993640" y="4003616"/>
            <a:ext cx="2717096" cy="180177"/>
            <a:chOff x="3235942" y="2731120"/>
            <a:chExt cx="1798615" cy="127357"/>
          </a:xfrm>
        </p:grpSpPr>
        <p:sp>
          <p:nvSpPr>
            <p:cNvPr id="24" name="Freeform 10">
              <a:extLst>
                <a:ext uri="{FF2B5EF4-FFF2-40B4-BE49-F238E27FC236}">
                  <a16:creationId xmlns:a16="http://schemas.microsoft.com/office/drawing/2014/main" id="{A1D0209F-DF9A-4525-94BB-169DF3A0243E}"/>
                </a:ext>
              </a:extLst>
            </p:cNvPr>
            <p:cNvSpPr/>
            <p:nvPr/>
          </p:nvSpPr>
          <p:spPr>
            <a:xfrm>
              <a:off x="3235942" y="2810847"/>
              <a:ext cx="1798615" cy="47621"/>
            </a:xfrm>
            <a:custGeom>
              <a:avLst/>
              <a:gdLst>
                <a:gd name="f0" fmla="val w"/>
                <a:gd name="f1" fmla="val h"/>
                <a:gd name="f2" fmla="val 0"/>
                <a:gd name="f3" fmla="val 644585"/>
                <a:gd name="f4" fmla="val 17068"/>
                <a:gd name="f5" fmla="*/ f0 1 644585"/>
                <a:gd name="f6" fmla="*/ f1 1 17068"/>
                <a:gd name="f7" fmla="val f2"/>
                <a:gd name="f8" fmla="val f3"/>
                <a:gd name="f9" fmla="val f4"/>
                <a:gd name="f10" fmla="+- f9 0 f7"/>
                <a:gd name="f11" fmla="+- f8 0 f7"/>
                <a:gd name="f12" fmla="*/ f11 1 644585"/>
                <a:gd name="f13" fmla="*/ f10 1 17068"/>
                <a:gd name="f14" fmla="*/ f7 1 f12"/>
                <a:gd name="f15" fmla="*/ f8 1 f12"/>
                <a:gd name="f16" fmla="*/ f7 1 f13"/>
                <a:gd name="f17" fmla="*/ f9 1 f13"/>
                <a:gd name="f18" fmla="*/ f14 f5 1"/>
                <a:gd name="f19" fmla="*/ f15 f5 1"/>
                <a:gd name="f20" fmla="*/ f17 f6 1"/>
                <a:gd name="f21" fmla="*/ f16 f6 1"/>
              </a:gdLst>
              <a:ahLst/>
              <a:cxnLst>
                <a:cxn ang="3cd4">
                  <a:pos x="hc" y="t"/>
                </a:cxn>
                <a:cxn ang="0">
                  <a:pos x="r" y="vc"/>
                </a:cxn>
                <a:cxn ang="cd4">
                  <a:pos x="hc" y="b"/>
                </a:cxn>
                <a:cxn ang="cd2">
                  <a:pos x="l" y="vc"/>
                </a:cxn>
              </a:cxnLst>
              <a:rect l="f18" t="f21" r="f19" b="f20"/>
              <a:pathLst>
                <a:path w="644585" h="17068">
                  <a:moveTo>
                    <a:pt x="f2" y="f2"/>
                  </a:moveTo>
                  <a:lnTo>
                    <a:pt x="f3" y="f2"/>
                  </a:lnTo>
                  <a:lnTo>
                    <a:pt x="f3" y="f4"/>
                  </a:lnTo>
                  <a:lnTo>
                    <a:pt x="f2" y="f4"/>
                  </a:lnTo>
                  <a:close/>
                </a:path>
              </a:pathLst>
            </a:custGeom>
            <a:solidFill>
              <a:srgbClr val="FFFFFF"/>
            </a:solidFill>
            <a:ln cap="flat">
              <a:noFill/>
              <a:prstDash val="solid"/>
            </a:ln>
          </p:spPr>
          <p:txBody>
            <a:bodyPr lIns="0" tIns="0" rIns="0" bIns="0"/>
            <a:lstStyle/>
            <a:p>
              <a:endParaRPr lang="en-US"/>
            </a:p>
          </p:txBody>
        </p:sp>
        <p:sp>
          <p:nvSpPr>
            <p:cNvPr id="25" name="TextBox 11">
              <a:extLst>
                <a:ext uri="{FF2B5EF4-FFF2-40B4-BE49-F238E27FC236}">
                  <a16:creationId xmlns:a16="http://schemas.microsoft.com/office/drawing/2014/main" id="{859D5CAF-AC42-4E56-9263-B0437FE929E3}"/>
                </a:ext>
              </a:extLst>
            </p:cNvPr>
            <p:cNvSpPr txBox="1"/>
            <p:nvPr/>
          </p:nvSpPr>
          <p:spPr>
            <a:xfrm>
              <a:off x="3235942" y="2731120"/>
              <a:ext cx="1798615" cy="127357"/>
            </a:xfrm>
            <a:prstGeom prst="rect">
              <a:avLst/>
            </a:prstGeom>
            <a:noFill/>
            <a:ln cap="flat">
              <a:noFill/>
            </a:ln>
          </p:spPr>
          <p:txBody>
            <a:bodyPr vert="horz" wrap="square" lIns="50804" tIns="50804" rIns="50804" bIns="50804" anchor="ctr" anchorCtr="1" compatLnSpc="1">
              <a:noAutofit/>
            </a:bodyPr>
            <a:lstStyle/>
            <a:p>
              <a:pPr marL="0" marR="0" lvl="0" indent="0" algn="ctr" defTabSz="914400" rtl="0" fontAlgn="auto" hangingPunct="1">
                <a:lnSpc>
                  <a:spcPts val="2465"/>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alibri"/>
              </a:endParaRPr>
            </a:p>
          </p:txBody>
        </p:sp>
      </p:grpSp>
      <p:sp>
        <p:nvSpPr>
          <p:cNvPr id="26" name="TextBox 12">
            <a:extLst>
              <a:ext uri="{FF2B5EF4-FFF2-40B4-BE49-F238E27FC236}">
                <a16:creationId xmlns:a16="http://schemas.microsoft.com/office/drawing/2014/main" id="{2571F53D-50BF-49D4-B8CF-57B4753283DB}"/>
              </a:ext>
            </a:extLst>
          </p:cNvPr>
          <p:cNvSpPr txBox="1"/>
          <p:nvPr/>
        </p:nvSpPr>
        <p:spPr>
          <a:xfrm>
            <a:off x="1295732" y="2019315"/>
            <a:ext cx="7957639" cy="1425112"/>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ts val="8635"/>
              </a:lnSpc>
              <a:spcBef>
                <a:spcPts val="0"/>
              </a:spcBef>
              <a:spcAft>
                <a:spcPts val="0"/>
              </a:spcAft>
              <a:buNone/>
              <a:tabLst/>
              <a:defRPr sz="1800" b="0" i="0" u="none" strike="noStrike" kern="0" cap="none" spc="0" baseline="0">
                <a:solidFill>
                  <a:srgbClr val="000000"/>
                </a:solidFill>
                <a:uFillTx/>
              </a:defRPr>
            </a:pPr>
            <a:r>
              <a:rPr lang="en-US" sz="6169" b="0" i="0" u="none" strike="noStrike" kern="1200" cap="none" spc="0" baseline="0">
                <a:solidFill>
                  <a:srgbClr val="000000"/>
                </a:solidFill>
                <a:uFillTx/>
                <a:latin typeface="Garet"/>
                <a:ea typeface="Garet"/>
                <a:cs typeface="Garet"/>
              </a:rPr>
              <a:t>AI for Audio</a:t>
            </a:r>
          </a:p>
        </p:txBody>
      </p:sp>
      <p:sp>
        <p:nvSpPr>
          <p:cNvPr id="27" name="TextBox 13">
            <a:extLst>
              <a:ext uri="{FF2B5EF4-FFF2-40B4-BE49-F238E27FC236}">
                <a16:creationId xmlns:a16="http://schemas.microsoft.com/office/drawing/2014/main" id="{18694047-7516-40EB-BA8F-F990EB3DC5D1}"/>
              </a:ext>
            </a:extLst>
          </p:cNvPr>
          <p:cNvSpPr txBox="1"/>
          <p:nvPr/>
        </p:nvSpPr>
        <p:spPr>
          <a:xfrm>
            <a:off x="744739" y="7046555"/>
            <a:ext cx="10646901" cy="1064070"/>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ts val="3035"/>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dirty="0">
                <a:solidFill>
                  <a:srgbClr val="FFFFFF"/>
                </a:solidFill>
                <a:uFillTx/>
                <a:latin typeface="Calibri"/>
              </a:rPr>
              <a:t>Music Separation &amp; Voice Interaction using Cross-Domain Transformers</a:t>
            </a:r>
            <a:endParaRPr lang="en-US" sz="2168" b="0" i="0" u="none" strike="noStrike" kern="1200" cap="none" spc="0" baseline="0" dirty="0">
              <a:solidFill>
                <a:srgbClr val="FFFFFF"/>
              </a:solidFill>
              <a:uFillTx/>
              <a:latin typeface="Garet"/>
              <a:ea typeface="Garet"/>
              <a:cs typeface="Garet"/>
            </a:endParaRPr>
          </a:p>
        </p:txBody>
      </p:sp>
      <p:sp>
        <p:nvSpPr>
          <p:cNvPr id="28" name="TextBox 15">
            <a:extLst>
              <a:ext uri="{FF2B5EF4-FFF2-40B4-BE49-F238E27FC236}">
                <a16:creationId xmlns:a16="http://schemas.microsoft.com/office/drawing/2014/main" id="{E69D4B6C-0EE7-4C2B-8497-346432E4ECE0}"/>
              </a:ext>
            </a:extLst>
          </p:cNvPr>
          <p:cNvSpPr txBox="1"/>
          <p:nvPr/>
        </p:nvSpPr>
        <p:spPr>
          <a:xfrm>
            <a:off x="1340101" y="8601989"/>
            <a:ext cx="5012095" cy="34870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ts val="2045"/>
              </a:lnSpc>
              <a:spcBef>
                <a:spcPts val="0"/>
              </a:spcBef>
              <a:spcAft>
                <a:spcPts val="0"/>
              </a:spcAft>
              <a:buNone/>
              <a:tabLst/>
              <a:defRPr sz="1800" b="0" i="0" u="none" strike="noStrike" kern="0" cap="none" spc="0" baseline="0">
                <a:solidFill>
                  <a:srgbClr val="000000"/>
                </a:solidFill>
                <a:uFillTx/>
              </a:defRPr>
            </a:pPr>
            <a:r>
              <a:rPr lang="en-US" sz="1600" b="1" i="0" u="none" strike="noStrike" kern="1200" cap="none" spc="0" baseline="0">
                <a:solidFill>
                  <a:srgbClr val="000000"/>
                </a:solidFill>
                <a:uFillTx/>
                <a:latin typeface="Calibri"/>
              </a:rPr>
              <a:t>Prepared by</a:t>
            </a:r>
            <a:r>
              <a:rPr lang="en-US" sz="1462" b="1" i="0" u="none" strike="noStrike" kern="1200" cap="none" spc="0" baseline="0">
                <a:solidFill>
                  <a:srgbClr val="000000"/>
                </a:solidFill>
                <a:uFillTx/>
                <a:latin typeface="Garet Bold"/>
              </a:rPr>
              <a:t>: </a:t>
            </a:r>
            <a:r>
              <a:rPr lang="en-US" sz="1462" b="0" i="0" u="none" strike="noStrike" kern="1200" cap="none" spc="0" baseline="0">
                <a:solidFill>
                  <a:srgbClr val="000000"/>
                </a:solidFill>
                <a:uFillTx/>
                <a:latin typeface="Garet Bold"/>
              </a:rPr>
              <a:t>M. </a:t>
            </a:r>
            <a:r>
              <a:rPr lang="en-US" sz="1462" b="0" i="0" u="none" strike="noStrike" kern="1200" cap="none" spc="0" baseline="0">
                <a:solidFill>
                  <a:srgbClr val="000000"/>
                </a:solidFill>
                <a:uFillTx/>
                <a:latin typeface="Garet Bold"/>
                <a:ea typeface="Garet Bold"/>
                <a:cs typeface="Garet Bold"/>
              </a:rPr>
              <a:t>AKESKOUS Osama</a:t>
            </a:r>
          </a:p>
        </p:txBody>
      </p:sp>
      <p:sp>
        <p:nvSpPr>
          <p:cNvPr id="29" name="TextBox 16">
            <a:extLst>
              <a:ext uri="{FF2B5EF4-FFF2-40B4-BE49-F238E27FC236}">
                <a16:creationId xmlns:a16="http://schemas.microsoft.com/office/drawing/2014/main" id="{935F27D8-FD05-46E0-B195-0D61A44FF5A2}"/>
              </a:ext>
            </a:extLst>
          </p:cNvPr>
          <p:cNvSpPr txBox="1"/>
          <p:nvPr/>
        </p:nvSpPr>
        <p:spPr>
          <a:xfrm>
            <a:off x="1165927" y="2763741"/>
            <a:ext cx="16296586" cy="230357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ts val="14540"/>
              </a:lnSpc>
              <a:spcBef>
                <a:spcPts val="0"/>
              </a:spcBef>
              <a:spcAft>
                <a:spcPts val="0"/>
              </a:spcAft>
              <a:buNone/>
              <a:tabLst/>
              <a:defRPr sz="1800" b="0" i="0" u="none" strike="noStrike" kern="0" cap="none" spc="0" baseline="0">
                <a:solidFill>
                  <a:srgbClr val="000000"/>
                </a:solidFill>
                <a:uFillTx/>
              </a:defRPr>
            </a:pPr>
            <a:r>
              <a:rPr lang="en-US" sz="6600" b="1" i="0" u="none" strike="noStrike" kern="1200" cap="none" spc="0" baseline="0">
                <a:solidFill>
                  <a:srgbClr val="000000"/>
                </a:solidFill>
                <a:uFillTx/>
                <a:latin typeface="Garet Bold"/>
                <a:ea typeface="Garet Bold"/>
                <a:cs typeface="Garet Bold"/>
              </a:rPr>
              <a:t>From Processing </a:t>
            </a:r>
          </a:p>
        </p:txBody>
      </p:sp>
      <p:sp>
        <p:nvSpPr>
          <p:cNvPr id="30" name="Isosceles Triangle 74">
            <a:extLst>
              <a:ext uri="{FF2B5EF4-FFF2-40B4-BE49-F238E27FC236}">
                <a16:creationId xmlns:a16="http://schemas.microsoft.com/office/drawing/2014/main" id="{BDECD46B-EDFC-43F9-8D38-CC897BDB7F5C}"/>
              </a:ext>
            </a:extLst>
          </p:cNvPr>
          <p:cNvSpPr/>
          <p:nvPr/>
        </p:nvSpPr>
        <p:spPr>
          <a:xfrm>
            <a:off x="9610547" y="870098"/>
            <a:ext cx="1131930" cy="902261"/>
          </a:xfrm>
          <a:custGeom>
            <a:avLst>
              <a:gd name="f8" fmla="val 50000"/>
            </a:avLst>
            <a:gdLst>
              <a:gd name="f1" fmla="val 10800000"/>
              <a:gd name="f2" fmla="val 5400000"/>
              <a:gd name="f3" fmla="val 180"/>
              <a:gd name="f4" fmla="val w"/>
              <a:gd name="f5" fmla="val h"/>
              <a:gd name="f6" fmla="val ss"/>
              <a:gd name="f7" fmla="val 0"/>
              <a:gd name="f8" fmla="val 50000"/>
              <a:gd name="f9" fmla="+- 0 0 -360"/>
              <a:gd name="f10" fmla="+- 0 0 -270"/>
              <a:gd name="f11" fmla="+- 0 0 -180"/>
              <a:gd name="f12" fmla="+- 0 0 -90"/>
              <a:gd name="f13" fmla="abs f4"/>
              <a:gd name="f14" fmla="abs f5"/>
              <a:gd name="f15" fmla="abs f6"/>
              <a:gd name="f16" fmla="val f7"/>
              <a:gd name="f17" fmla="val f8"/>
              <a:gd name="f18" fmla="*/ f9 f1 1"/>
              <a:gd name="f19" fmla="*/ f10 f1 1"/>
              <a:gd name="f20" fmla="*/ f11 f1 1"/>
              <a:gd name="f21" fmla="*/ f12 f1 1"/>
              <a:gd name="f22" fmla="?: f13 f4 1"/>
              <a:gd name="f23" fmla="?: f14 f5 1"/>
              <a:gd name="f24" fmla="?: f15 f6 1"/>
              <a:gd name="f25" fmla="*/ f18 1 f3"/>
              <a:gd name="f26" fmla="*/ f19 1 f3"/>
              <a:gd name="f27" fmla="*/ f20 1 f3"/>
              <a:gd name="f28" fmla="*/ f21 1 f3"/>
              <a:gd name="f29" fmla="*/ f22 1 21600"/>
              <a:gd name="f30" fmla="*/ f23 1 21600"/>
              <a:gd name="f31" fmla="*/ 21600 f22 1"/>
              <a:gd name="f32" fmla="*/ 21600 f23 1"/>
              <a:gd name="f33" fmla="+- f25 0 f2"/>
              <a:gd name="f34" fmla="+- f26 0 f2"/>
              <a:gd name="f35" fmla="+- f27 0 f2"/>
              <a:gd name="f36" fmla="+- f28 0 f2"/>
              <a:gd name="f37" fmla="min f30 f29"/>
              <a:gd name="f38" fmla="*/ f31 1 f24"/>
              <a:gd name="f39" fmla="*/ f32 1 f24"/>
              <a:gd name="f40" fmla="val f38"/>
              <a:gd name="f41" fmla="val f39"/>
              <a:gd name="f42" fmla="*/ f16 f37 1"/>
              <a:gd name="f43" fmla="+- f41 0 f16"/>
              <a:gd name="f44" fmla="+- f40 0 f16"/>
              <a:gd name="f45" fmla="*/ f41 f37 1"/>
              <a:gd name="f46" fmla="*/ f40 f37 1"/>
              <a:gd name="f47" fmla="*/ f43 1 2"/>
              <a:gd name="f48" fmla="*/ f44 1 2"/>
              <a:gd name="f49" fmla="*/ f44 f17 1"/>
              <a:gd name="f50" fmla="+- f16 f47 0"/>
              <a:gd name="f51" fmla="*/ f49 1 200000"/>
              <a:gd name="f52" fmla="*/ f49 1 100000"/>
              <a:gd name="f53" fmla="+- f51 f48 0"/>
              <a:gd name="f54" fmla="*/ f51 f37 1"/>
              <a:gd name="f55" fmla="*/ f50 f37 1"/>
              <a:gd name="f56" fmla="*/ f52 f37 1"/>
              <a:gd name="f57" fmla="*/ f53 f37 1"/>
            </a:gdLst>
            <a:ahLst/>
            <a:cxnLst>
              <a:cxn ang="3cd4">
                <a:pos x="hc" y="t"/>
              </a:cxn>
              <a:cxn ang="0">
                <a:pos x="r" y="vc"/>
              </a:cxn>
              <a:cxn ang="cd4">
                <a:pos x="hc" y="b"/>
              </a:cxn>
              <a:cxn ang="cd2">
                <a:pos x="l" y="vc"/>
              </a:cxn>
              <a:cxn ang="f33">
                <a:pos x="f56" y="f42"/>
              </a:cxn>
              <a:cxn ang="f34">
                <a:pos x="f54" y="f55"/>
              </a:cxn>
              <a:cxn ang="f35">
                <a:pos x="f42" y="f45"/>
              </a:cxn>
              <a:cxn ang="f35">
                <a:pos x="f56" y="f45"/>
              </a:cxn>
              <a:cxn ang="f35">
                <a:pos x="f46" y="f45"/>
              </a:cxn>
              <a:cxn ang="f36">
                <a:pos x="f57" y="f55"/>
              </a:cxn>
            </a:cxnLst>
            <a:rect l="f54" t="f55" r="f57" b="f45"/>
            <a:pathLst>
              <a:path>
                <a:moveTo>
                  <a:pt x="f42" y="f45"/>
                </a:moveTo>
                <a:lnTo>
                  <a:pt x="f56" y="f42"/>
                </a:lnTo>
                <a:lnTo>
                  <a:pt x="f46" y="f45"/>
                </a:lnTo>
                <a:close/>
              </a:path>
            </a:pathLst>
          </a:custGeom>
          <a:solidFill>
            <a:srgbClr val="000000"/>
          </a:solidFill>
          <a:ln w="12701" cap="flat">
            <a:solidFill>
              <a:srgbClr val="00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1" name="Picture 78">
            <a:extLst>
              <a:ext uri="{FF2B5EF4-FFF2-40B4-BE49-F238E27FC236}">
                <a16:creationId xmlns:a16="http://schemas.microsoft.com/office/drawing/2014/main" id="{CA99C943-F08E-4DC1-8DAB-23B75119A65B}"/>
              </a:ext>
            </a:extLst>
          </p:cNvPr>
          <p:cNvPicPr>
            <a:picLocks noChangeAspect="1"/>
          </p:cNvPicPr>
          <p:nvPr/>
        </p:nvPicPr>
        <p:blipFill>
          <a:blip r:embed="rId3"/>
          <a:stretch>
            <a:fillRect/>
          </a:stretch>
        </p:blipFill>
        <p:spPr>
          <a:xfrm>
            <a:off x="270164" y="-16213"/>
            <a:ext cx="3316298" cy="2402094"/>
          </a:xfrm>
          <a:prstGeom prst="rect">
            <a:avLst/>
          </a:prstGeom>
          <a:noFill/>
          <a:ln cap="flat">
            <a:noFill/>
          </a:ln>
        </p:spPr>
      </p:pic>
      <p:sp>
        <p:nvSpPr>
          <p:cNvPr id="32" name="TextBox 80">
            <a:extLst>
              <a:ext uri="{FF2B5EF4-FFF2-40B4-BE49-F238E27FC236}">
                <a16:creationId xmlns:a16="http://schemas.microsoft.com/office/drawing/2014/main" id="{EDB59B9C-6BD5-4881-BFE6-2EF07AB4F4E7}"/>
              </a:ext>
            </a:extLst>
          </p:cNvPr>
          <p:cNvSpPr txBox="1"/>
          <p:nvPr/>
        </p:nvSpPr>
        <p:spPr>
          <a:xfrm>
            <a:off x="1198416" y="9131877"/>
            <a:ext cx="9473572" cy="369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dirty="0">
                <a:solidFill>
                  <a:srgbClr val="000000"/>
                </a:solidFill>
                <a:uFillTx/>
                <a:latin typeface="Calibri"/>
              </a:rPr>
              <a:t>Supervised by</a:t>
            </a:r>
            <a:r>
              <a:rPr lang="en-US" sz="1800" b="0" i="0" u="none" strike="noStrike" kern="1200" cap="none" spc="0" baseline="0" dirty="0">
                <a:solidFill>
                  <a:srgbClr val="000000"/>
                </a:solidFill>
                <a:uFillTx/>
                <a:latin typeface="Calibri"/>
              </a:rPr>
              <a:t>: Mrs. </a:t>
            </a:r>
            <a:r>
              <a:rPr lang="en-US" sz="1800" b="0" i="0" u="none" strike="noStrike" kern="1200" cap="none" spc="0" baseline="0" dirty="0" err="1">
                <a:solidFill>
                  <a:srgbClr val="000000"/>
                </a:solidFill>
                <a:uFillTx/>
                <a:latin typeface="Calibri"/>
              </a:rPr>
              <a:t>Ikrame</a:t>
            </a:r>
            <a:r>
              <a:rPr lang="en-US" sz="1800" b="0" i="0" u="none" strike="noStrike" kern="1200" cap="none" spc="0" baseline="0" dirty="0">
                <a:solidFill>
                  <a:srgbClr val="000000"/>
                </a:solidFill>
                <a:uFillTx/>
                <a:latin typeface="Calibri"/>
              </a:rPr>
              <a:t> </a:t>
            </a:r>
            <a:r>
              <a:rPr lang="en-US" sz="1800" b="0" i="0" u="none" strike="noStrike" kern="1200" cap="none" spc="0" baseline="0" dirty="0" err="1">
                <a:solidFill>
                  <a:srgbClr val="000000"/>
                </a:solidFill>
                <a:uFillTx/>
                <a:latin typeface="Calibri"/>
              </a:rPr>
              <a:t>Elkarfi</a:t>
            </a:r>
            <a:endParaRPr lang="en-US" sz="1800" b="0" i="0" u="none" strike="noStrike" kern="1200" cap="none" spc="0" baseline="0" dirty="0">
              <a:solidFill>
                <a:srgbClr val="000000"/>
              </a:solidFill>
              <a:uFillTx/>
              <a:latin typeface="Calibri"/>
            </a:endParaRPr>
          </a:p>
        </p:txBody>
      </p:sp>
      <p:sp>
        <p:nvSpPr>
          <p:cNvPr id="33" name="TextBox 16">
            <a:extLst>
              <a:ext uri="{FF2B5EF4-FFF2-40B4-BE49-F238E27FC236}">
                <a16:creationId xmlns:a16="http://schemas.microsoft.com/office/drawing/2014/main" id="{5A3D3B9C-81AE-4E6D-A6E9-F520385C938F}"/>
              </a:ext>
            </a:extLst>
          </p:cNvPr>
          <p:cNvSpPr txBox="1"/>
          <p:nvPr/>
        </p:nvSpPr>
        <p:spPr>
          <a:xfrm>
            <a:off x="1165927" y="4093706"/>
            <a:ext cx="16296586" cy="2303570"/>
          </a:xfrm>
          <a:prstGeom prst="rect">
            <a:avLst/>
          </a:prstGeom>
          <a:noFill/>
          <a:ln cap="flat">
            <a:noFill/>
          </a:ln>
        </p:spPr>
        <p:txBody>
          <a:bodyPr vert="horz" wrap="square" lIns="0" tIns="0" rIns="0" bIns="0" anchor="t" anchorCtr="0" compatLnSpc="1">
            <a:spAutoFit/>
          </a:bodyPr>
          <a:lstStyle/>
          <a:p>
            <a:pPr marL="0" marR="0" lvl="0" indent="0" algn="l" defTabSz="914400" rtl="0" fontAlgn="auto" hangingPunct="1">
              <a:lnSpc>
                <a:spcPts val="14540"/>
              </a:lnSpc>
              <a:spcBef>
                <a:spcPts val="0"/>
              </a:spcBef>
              <a:spcAft>
                <a:spcPts val="0"/>
              </a:spcAft>
              <a:buNone/>
              <a:tabLst/>
              <a:defRPr sz="1800" b="0" i="0" u="none" strike="noStrike" kern="0" cap="none" spc="0" baseline="0">
                <a:solidFill>
                  <a:srgbClr val="000000"/>
                </a:solidFill>
                <a:uFillTx/>
              </a:defRPr>
            </a:pPr>
            <a:r>
              <a:rPr lang="en-US" sz="6600" b="1" i="0" u="none" strike="noStrike" kern="1200" cap="none" spc="0" baseline="0">
                <a:solidFill>
                  <a:srgbClr val="000000"/>
                </a:solidFill>
                <a:uFillTx/>
                <a:latin typeface="Garet Bold"/>
                <a:ea typeface="Garet Bold"/>
                <a:cs typeface="Garet Bold"/>
              </a:rPr>
              <a:t>To Generation </a:t>
            </a:r>
          </a:p>
        </p:txBody>
      </p:sp>
      <p:pic>
        <p:nvPicPr>
          <p:cNvPr id="36" name="Picture 93">
            <a:extLst>
              <a:ext uri="{FF2B5EF4-FFF2-40B4-BE49-F238E27FC236}">
                <a16:creationId xmlns:a16="http://schemas.microsoft.com/office/drawing/2014/main" id="{FFC04846-EB46-4E69-BF6F-57ECA1BCF9FC}"/>
              </a:ext>
            </a:extLst>
          </p:cNvPr>
          <p:cNvPicPr>
            <a:picLocks noChangeAspect="1"/>
          </p:cNvPicPr>
          <p:nvPr/>
        </p:nvPicPr>
        <p:blipFill>
          <a:blip r:embed="rId4"/>
          <a:stretch>
            <a:fillRect/>
          </a:stretch>
        </p:blipFill>
        <p:spPr>
          <a:xfrm>
            <a:off x="11935806" y="-16214"/>
            <a:ext cx="7114194" cy="10303213"/>
          </a:xfrm>
          <a:prstGeom prst="rect">
            <a:avLst/>
          </a:prstGeom>
          <a:noFill/>
          <a:ln cap="flat">
            <a:noFill/>
          </a:ln>
          <a:effectLst>
            <a:outerShdw dist="139699" dir="2700000" algn="tl">
              <a:srgbClr val="333333">
                <a:alpha val="65000"/>
              </a:srgbClr>
            </a:outerShdw>
          </a:effectLst>
        </p:spPr>
      </p:pic>
    </p:spTree>
    <p:extLst>
      <p:ext uri="{BB962C8B-B14F-4D97-AF65-F5344CB8AC3E}">
        <p14:creationId xmlns:p14="http://schemas.microsoft.com/office/powerpoint/2010/main" val="5796387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A085124-3E3C-48D3-A3EA-59D2502ADCF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8733993" cy="10287000"/>
          </a:xfrm>
          <a:prstGeom prst="rect">
            <a:avLst/>
          </a:prstGeom>
        </p:spPr>
      </p:pic>
      <p:sp>
        <p:nvSpPr>
          <p:cNvPr id="23" name="Rectangle 59">
            <a:extLst>
              <a:ext uri="{FF2B5EF4-FFF2-40B4-BE49-F238E27FC236}">
                <a16:creationId xmlns:a16="http://schemas.microsoft.com/office/drawing/2014/main" id="{206FBC03-CBAB-42E3-B29E-47913C347541}"/>
              </a:ext>
            </a:extLst>
          </p:cNvPr>
          <p:cNvSpPr/>
          <p:nvPr/>
        </p:nvSpPr>
        <p:spPr>
          <a:xfrm>
            <a:off x="-1371600" y="-177779"/>
            <a:ext cx="19964400" cy="10544735"/>
          </a:xfrm>
          <a:prstGeom prst="rect">
            <a:avLst/>
          </a:prstGeom>
          <a:solidFill>
            <a:srgbClr val="000000"/>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sp>
        <p:nvSpPr>
          <p:cNvPr id="38" name="ZoneTexte 61">
            <a:extLst>
              <a:ext uri="{FF2B5EF4-FFF2-40B4-BE49-F238E27FC236}">
                <a16:creationId xmlns:a16="http://schemas.microsoft.com/office/drawing/2014/main" id="{F1BCE157-0BCA-4F40-8EA6-DBDF14D6FDD9}"/>
              </a:ext>
            </a:extLst>
          </p:cNvPr>
          <p:cNvSpPr txBox="1"/>
          <p:nvPr/>
        </p:nvSpPr>
        <p:spPr>
          <a:xfrm>
            <a:off x="748950" y="3808703"/>
            <a:ext cx="4588156" cy="1523494"/>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rgbClr val="FFFFFF"/>
                </a:solidFill>
                <a:latin typeface="Calibri"/>
              </a:rPr>
              <a:t>In the this section, we will explain the main challenge this project aims to solve: how to use advanced AI to separate different sounds in music and make the system easy to control using voice commands.</a:t>
            </a:r>
          </a:p>
        </p:txBody>
      </p:sp>
      <p:sp>
        <p:nvSpPr>
          <p:cNvPr id="42" name="ZoneTexte 60">
            <a:extLst>
              <a:ext uri="{FF2B5EF4-FFF2-40B4-BE49-F238E27FC236}">
                <a16:creationId xmlns:a16="http://schemas.microsoft.com/office/drawing/2014/main" id="{A03C6218-68F0-4F57-BD6D-070CD1DD3CBA}"/>
              </a:ext>
            </a:extLst>
          </p:cNvPr>
          <p:cNvSpPr txBox="1"/>
          <p:nvPr/>
        </p:nvSpPr>
        <p:spPr>
          <a:xfrm>
            <a:off x="12137975" y="739279"/>
            <a:ext cx="467198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Open settings</a:t>
            </a:r>
          </a:p>
        </p:txBody>
      </p:sp>
      <p:pic>
        <p:nvPicPr>
          <p:cNvPr id="46" name="Picture 45">
            <a:extLst>
              <a:ext uri="{FF2B5EF4-FFF2-40B4-BE49-F238E27FC236}">
                <a16:creationId xmlns:a16="http://schemas.microsoft.com/office/drawing/2014/main" id="{EF928FA5-D1F7-47D9-BD64-C9358AFE3DCF}"/>
              </a:ext>
            </a:extLst>
          </p:cNvPr>
          <p:cNvPicPr>
            <a:picLocks noChangeAspect="1"/>
          </p:cNvPicPr>
          <p:nvPr/>
        </p:nvPicPr>
        <p:blipFill>
          <a:blip r:embed="rId5"/>
          <a:stretch>
            <a:fillRect/>
          </a:stretch>
        </p:blipFill>
        <p:spPr>
          <a:xfrm>
            <a:off x="782620" y="6160547"/>
            <a:ext cx="6617076" cy="34619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mc:Choice xmlns:am3d="http://schemas.microsoft.com/office/drawing/2017/model3d" Requires="am3d">
          <p:graphicFrame>
            <p:nvGraphicFramePr>
              <p:cNvPr id="58" name="3D Model 57" descr="Surface Pro - Burgundy">
                <a:extLst>
                  <a:ext uri="{FF2B5EF4-FFF2-40B4-BE49-F238E27FC236}">
                    <a16:creationId xmlns:a16="http://schemas.microsoft.com/office/drawing/2014/main" id="{54D84B34-6995-4567-AED1-8CC422F6CCA6}"/>
                  </a:ext>
                </a:extLst>
              </p:cNvPr>
              <p:cNvGraphicFramePr>
                <a:graphicFrameLocks noChangeAspect="1"/>
              </p:cNvGraphicFramePr>
              <p:nvPr>
                <p:extLst>
                  <p:ext uri="{D42A27DB-BD31-4B8C-83A1-F6EECF244321}">
                    <p14:modId xmlns:p14="http://schemas.microsoft.com/office/powerpoint/2010/main" val="314242865"/>
                  </p:ext>
                </p:extLst>
              </p:nvPr>
            </p:nvGraphicFramePr>
            <p:xfrm>
              <a:off x="8855835" y="644669"/>
              <a:ext cx="6292817" cy="6235695"/>
            </p:xfrm>
            <a:graphic>
              <a:graphicData uri="http://schemas.microsoft.com/office/drawing/2017/model3d">
                <am3d:model3d r:embed="rId6">
                  <am3d:spPr>
                    <a:xfrm>
                      <a:off x="0" y="0"/>
                      <a:ext cx="6292817" cy="6235695"/>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5522417" ay="3331725" az="5548467"/>
                    <am3d:postTrans dx="0" dy="0" dz="0"/>
                  </am3d:trans>
                  <am3d:raster rName="Office3DRenderer" rVer="16.0.8326">
                    <am3d:blip r:embed="rId7"/>
                  </am3d:raster>
                  <am3d:objViewport viewportSz="81016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8" name="3D Model 57" descr="Surface Pro - Burgundy">
                <a:extLst>
                  <a:ext uri="{FF2B5EF4-FFF2-40B4-BE49-F238E27FC236}">
                    <a16:creationId xmlns:a16="http://schemas.microsoft.com/office/drawing/2014/main" id="{54D84B34-6995-4567-AED1-8CC422F6CCA6}"/>
                  </a:ext>
                </a:extLst>
              </p:cNvPr>
              <p:cNvPicPr>
                <a:picLocks noGrp="1" noRot="1" noChangeAspect="1" noMove="1" noResize="1" noEditPoints="1" noAdjustHandles="1" noChangeArrowheads="1" noChangeShapeType="1" noCrop="1"/>
              </p:cNvPicPr>
              <p:nvPr/>
            </p:nvPicPr>
            <p:blipFill>
              <a:blip r:embed="rId7"/>
              <a:stretch>
                <a:fillRect/>
              </a:stretch>
            </p:blipFill>
            <p:spPr>
              <a:xfrm>
                <a:off x="8855835" y="644669"/>
                <a:ext cx="6292817" cy="6235695"/>
              </a:xfrm>
              <a:prstGeom prst="rect">
                <a:avLst/>
              </a:prstGeom>
            </p:spPr>
          </p:pic>
        </mc:Fallback>
      </mc:AlternateContent>
      <p:cxnSp>
        <p:nvCxnSpPr>
          <p:cNvPr id="9" name="Straight Arrow Connector 8">
            <a:extLst>
              <a:ext uri="{FF2B5EF4-FFF2-40B4-BE49-F238E27FC236}">
                <a16:creationId xmlns:a16="http://schemas.microsoft.com/office/drawing/2014/main" id="{E668F2D4-2CE8-4A14-91FD-CF7F2277B59D}"/>
              </a:ext>
            </a:extLst>
          </p:cNvPr>
          <p:cNvCxnSpPr/>
          <p:nvPr/>
        </p:nvCxnSpPr>
        <p:spPr>
          <a:xfrm flipH="1">
            <a:off x="7399696" y="5143500"/>
            <a:ext cx="1456139" cy="838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53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A085124-3E3C-48D3-A3EA-59D2502ADCF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8733993" cy="10287000"/>
          </a:xfrm>
          <a:prstGeom prst="rect">
            <a:avLst/>
          </a:prstGeom>
        </p:spPr>
      </p:pic>
      <p:sp>
        <p:nvSpPr>
          <p:cNvPr id="23" name="Rectangle 59">
            <a:extLst>
              <a:ext uri="{FF2B5EF4-FFF2-40B4-BE49-F238E27FC236}">
                <a16:creationId xmlns:a16="http://schemas.microsoft.com/office/drawing/2014/main" id="{206FBC03-CBAB-42E3-B29E-47913C347541}"/>
              </a:ext>
            </a:extLst>
          </p:cNvPr>
          <p:cNvSpPr/>
          <p:nvPr/>
        </p:nvSpPr>
        <p:spPr>
          <a:xfrm>
            <a:off x="-1371600" y="-177779"/>
            <a:ext cx="19964400" cy="10544735"/>
          </a:xfrm>
          <a:prstGeom prst="rect">
            <a:avLst/>
          </a:prstGeom>
          <a:solidFill>
            <a:srgbClr val="000000"/>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sp>
        <p:nvSpPr>
          <p:cNvPr id="38" name="ZoneTexte 61">
            <a:extLst>
              <a:ext uri="{FF2B5EF4-FFF2-40B4-BE49-F238E27FC236}">
                <a16:creationId xmlns:a16="http://schemas.microsoft.com/office/drawing/2014/main" id="{F1BCE157-0BCA-4F40-8EA6-DBDF14D6FDD9}"/>
              </a:ext>
            </a:extLst>
          </p:cNvPr>
          <p:cNvSpPr txBox="1"/>
          <p:nvPr/>
        </p:nvSpPr>
        <p:spPr>
          <a:xfrm>
            <a:off x="748950" y="3808703"/>
            <a:ext cx="4588156" cy="1523494"/>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rgbClr val="FFFFFF"/>
                </a:solidFill>
                <a:latin typeface="Calibri"/>
              </a:rPr>
              <a:t>In the this section, we will explain the main challenge this project aims to solve: how to use advanced AI to separate different sounds in music and make the system easy to control using voice commands.</a:t>
            </a:r>
          </a:p>
        </p:txBody>
      </p:sp>
      <mc:AlternateContent xmlns:mc="http://schemas.openxmlformats.org/markup-compatibility/2006">
        <mc:Choice xmlns:am3d="http://schemas.microsoft.com/office/drawing/2017/model3d" Requires="am3d">
          <p:graphicFrame>
            <p:nvGraphicFramePr>
              <p:cNvPr id="41" name="3D Model 40" descr="Surface Pro - Burgundy">
                <a:extLst>
                  <a:ext uri="{FF2B5EF4-FFF2-40B4-BE49-F238E27FC236}">
                    <a16:creationId xmlns:a16="http://schemas.microsoft.com/office/drawing/2014/main" id="{0706CD80-3CAD-4AFF-AA55-4BF03DEAB7F7}"/>
                  </a:ext>
                </a:extLst>
              </p:cNvPr>
              <p:cNvGraphicFramePr>
                <a:graphicFrameLocks noChangeAspect="1"/>
              </p:cNvGraphicFramePr>
              <p:nvPr>
                <p:extLst>
                  <p:ext uri="{D42A27DB-BD31-4B8C-83A1-F6EECF244321}">
                    <p14:modId xmlns:p14="http://schemas.microsoft.com/office/powerpoint/2010/main" val="2991368920"/>
                  </p:ext>
                </p:extLst>
              </p:nvPr>
            </p:nvGraphicFramePr>
            <p:xfrm>
              <a:off x="7955932" y="1215130"/>
              <a:ext cx="7549473" cy="7758915"/>
            </p:xfrm>
            <a:graphic>
              <a:graphicData uri="http://schemas.microsoft.com/office/drawing/2017/model3d">
                <am3d:model3d r:embed="rId5">
                  <am3d:spPr>
                    <a:xfrm>
                      <a:off x="0" y="0"/>
                      <a:ext cx="7549473" cy="7758915"/>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2603638" ay="2663059" az="2008628"/>
                    <am3d:postTrans dx="0" dy="0" dz="0"/>
                  </am3d:trans>
                  <am3d:raster rName="Office3DRenderer" rVer="16.0.8326">
                    <am3d:blip r:embed="rId6"/>
                  </am3d:raster>
                  <am3d:objViewport viewportSz="81016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Surface Pro - Burgundy">
                <a:extLst>
                  <a:ext uri="{FF2B5EF4-FFF2-40B4-BE49-F238E27FC236}">
                    <a16:creationId xmlns:a16="http://schemas.microsoft.com/office/drawing/2014/main" id="{0706CD80-3CAD-4AFF-AA55-4BF03DEAB7F7}"/>
                  </a:ext>
                </a:extLst>
              </p:cNvPr>
              <p:cNvPicPr>
                <a:picLocks noGrp="1" noRot="1" noChangeAspect="1" noMove="1" noResize="1" noEditPoints="1" noAdjustHandles="1" noChangeArrowheads="1" noChangeShapeType="1" noCrop="1"/>
              </p:cNvPicPr>
              <p:nvPr/>
            </p:nvPicPr>
            <p:blipFill>
              <a:blip r:embed="rId6"/>
              <a:stretch>
                <a:fillRect/>
              </a:stretch>
            </p:blipFill>
            <p:spPr>
              <a:xfrm>
                <a:off x="7955932" y="1215130"/>
                <a:ext cx="7549473" cy="7758915"/>
              </a:xfrm>
              <a:prstGeom prst="rect">
                <a:avLst/>
              </a:prstGeom>
            </p:spPr>
          </p:pic>
        </mc:Fallback>
      </mc:AlternateContent>
      <p:pic>
        <p:nvPicPr>
          <p:cNvPr id="46" name="Picture 45">
            <a:extLst>
              <a:ext uri="{FF2B5EF4-FFF2-40B4-BE49-F238E27FC236}">
                <a16:creationId xmlns:a16="http://schemas.microsoft.com/office/drawing/2014/main" id="{EF928FA5-D1F7-47D9-BD64-C9358AFE3DCF}"/>
              </a:ext>
            </a:extLst>
          </p:cNvPr>
          <p:cNvPicPr>
            <a:picLocks noChangeAspect="1"/>
          </p:cNvPicPr>
          <p:nvPr/>
        </p:nvPicPr>
        <p:blipFill>
          <a:blip r:embed="rId7"/>
          <a:stretch>
            <a:fillRect/>
          </a:stretch>
        </p:blipFill>
        <p:spPr>
          <a:xfrm>
            <a:off x="897965" y="6157710"/>
            <a:ext cx="2330323"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89B79117-ED76-4729-93C1-25C1B75E3A5F}"/>
              </a:ext>
            </a:extLst>
          </p:cNvPr>
          <p:cNvPicPr>
            <a:picLocks noChangeAspect="1"/>
          </p:cNvPicPr>
          <p:nvPr/>
        </p:nvPicPr>
        <p:blipFill>
          <a:blip r:embed="rId8"/>
          <a:stretch>
            <a:fillRect/>
          </a:stretch>
        </p:blipFill>
        <p:spPr>
          <a:xfrm>
            <a:off x="692892" y="191652"/>
            <a:ext cx="6428955" cy="3425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2" name="Straight Arrow Connector 11">
            <a:extLst>
              <a:ext uri="{FF2B5EF4-FFF2-40B4-BE49-F238E27FC236}">
                <a16:creationId xmlns:a16="http://schemas.microsoft.com/office/drawing/2014/main" id="{C6CDFB72-F898-4E47-A4DF-187F2AC8E926}"/>
              </a:ext>
            </a:extLst>
          </p:cNvPr>
          <p:cNvCxnSpPr/>
          <p:nvPr/>
        </p:nvCxnSpPr>
        <p:spPr>
          <a:xfrm flipH="1" flipV="1">
            <a:off x="7315200" y="2171700"/>
            <a:ext cx="1066800" cy="83820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ZoneTexte 61">
            <a:extLst>
              <a:ext uri="{FF2B5EF4-FFF2-40B4-BE49-F238E27FC236}">
                <a16:creationId xmlns:a16="http://schemas.microsoft.com/office/drawing/2014/main" id="{191BA471-01EC-4040-9EDC-0BB621E9DDC7}"/>
              </a:ext>
            </a:extLst>
          </p:cNvPr>
          <p:cNvSpPr txBox="1"/>
          <p:nvPr/>
        </p:nvSpPr>
        <p:spPr>
          <a:xfrm>
            <a:off x="19426885" y="8572500"/>
            <a:ext cx="6049208" cy="1246495"/>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rgbClr val="FFFFFF"/>
                </a:solidFill>
                <a:latin typeface="Calibri"/>
              </a:rPr>
              <a:t>The app includes a smart location detection feature.</a:t>
            </a:r>
          </a:p>
          <a:p>
            <a:pPr defTabSz="1371600">
              <a:defRPr sz="1800" b="0" i="0" u="none" strike="noStrike" kern="0" cap="none" spc="0" baseline="0">
                <a:solidFill>
                  <a:srgbClr val="000000"/>
                </a:solidFill>
                <a:uFillTx/>
              </a:defRPr>
            </a:pPr>
            <a:r>
              <a:rPr lang="en-US" dirty="0">
                <a:solidFill>
                  <a:srgbClr val="FFFFFF"/>
                </a:solidFill>
                <a:latin typeface="Calibri"/>
              </a:rPr>
              <a:t>By using GPS or network data, it can find out where you are.</a:t>
            </a:r>
          </a:p>
          <a:p>
            <a:pPr defTabSz="1371600">
              <a:defRPr sz="1800" b="0" i="0" u="none" strike="noStrike" kern="0" cap="none" spc="0" baseline="0">
                <a:solidFill>
                  <a:srgbClr val="000000"/>
                </a:solidFill>
                <a:uFillTx/>
              </a:defRPr>
            </a:pPr>
            <a:r>
              <a:rPr lang="en-US" dirty="0">
                <a:solidFill>
                  <a:srgbClr val="FFFFFF"/>
                </a:solidFill>
                <a:latin typeface="Calibri"/>
              </a:rPr>
              <a:t>Just say "Where am I?" and the system gives your location.</a:t>
            </a:r>
          </a:p>
          <a:p>
            <a:pPr defTabSz="1371600">
              <a:defRPr sz="1800" b="0" i="0" u="none" strike="noStrike" kern="0" cap="none" spc="0" baseline="0">
                <a:solidFill>
                  <a:srgbClr val="000000"/>
                </a:solidFill>
                <a:uFillTx/>
              </a:defRPr>
            </a:pPr>
            <a:r>
              <a:rPr lang="en-US" dirty="0">
                <a:solidFill>
                  <a:srgbClr val="FFFFFF"/>
                </a:solidFill>
                <a:latin typeface="Calibri"/>
              </a:rPr>
              <a:t>This makes the assistant more helpful and context-aware.</a:t>
            </a:r>
          </a:p>
        </p:txBody>
      </p:sp>
    </p:spTree>
    <p:extLst>
      <p:ext uri="{BB962C8B-B14F-4D97-AF65-F5344CB8AC3E}">
        <p14:creationId xmlns:p14="http://schemas.microsoft.com/office/powerpoint/2010/main" val="29170133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A085124-3E3C-48D3-A3EA-59D2502ADCF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8733993" cy="10287000"/>
          </a:xfrm>
          <a:prstGeom prst="rect">
            <a:avLst/>
          </a:prstGeom>
        </p:spPr>
      </p:pic>
      <p:sp>
        <p:nvSpPr>
          <p:cNvPr id="23" name="Rectangle 59">
            <a:extLst>
              <a:ext uri="{FF2B5EF4-FFF2-40B4-BE49-F238E27FC236}">
                <a16:creationId xmlns:a16="http://schemas.microsoft.com/office/drawing/2014/main" id="{206FBC03-CBAB-42E3-B29E-47913C347541}"/>
              </a:ext>
            </a:extLst>
          </p:cNvPr>
          <p:cNvSpPr/>
          <p:nvPr/>
        </p:nvSpPr>
        <p:spPr>
          <a:xfrm>
            <a:off x="-1371600" y="-177779"/>
            <a:ext cx="19964400" cy="10544735"/>
          </a:xfrm>
          <a:prstGeom prst="rect">
            <a:avLst/>
          </a:prstGeom>
          <a:solidFill>
            <a:srgbClr val="000000"/>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sp>
        <p:nvSpPr>
          <p:cNvPr id="38" name="ZoneTexte 61">
            <a:extLst>
              <a:ext uri="{FF2B5EF4-FFF2-40B4-BE49-F238E27FC236}">
                <a16:creationId xmlns:a16="http://schemas.microsoft.com/office/drawing/2014/main" id="{F1BCE157-0BCA-4F40-8EA6-DBDF14D6FDD9}"/>
              </a:ext>
            </a:extLst>
          </p:cNvPr>
          <p:cNvSpPr txBox="1"/>
          <p:nvPr/>
        </p:nvSpPr>
        <p:spPr>
          <a:xfrm>
            <a:off x="748950" y="3808703"/>
            <a:ext cx="4588156" cy="1523494"/>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rgbClr val="FFFFFF"/>
                </a:solidFill>
                <a:latin typeface="Calibri"/>
              </a:rPr>
              <a:t>In the this section, we will explain the main challenge this project aims to solve: how to use advanced AI to separate different sounds in music and make the system easy to control using voice commands.</a:t>
            </a:r>
          </a:p>
        </p:txBody>
      </p:sp>
      <mc:AlternateContent xmlns:mc="http://schemas.openxmlformats.org/markup-compatibility/2006">
        <mc:Choice xmlns:am3d="http://schemas.microsoft.com/office/drawing/2017/model3d" Requires="am3d">
          <p:graphicFrame>
            <p:nvGraphicFramePr>
              <p:cNvPr id="41" name="3D Model 40" descr="Surface Pro - Burgundy">
                <a:extLst>
                  <a:ext uri="{FF2B5EF4-FFF2-40B4-BE49-F238E27FC236}">
                    <a16:creationId xmlns:a16="http://schemas.microsoft.com/office/drawing/2014/main" id="{0706CD80-3CAD-4AFF-AA55-4BF03DEAB7F7}"/>
                  </a:ext>
                </a:extLst>
              </p:cNvPr>
              <p:cNvGraphicFramePr>
                <a:graphicFrameLocks noChangeAspect="1"/>
              </p:cNvGraphicFramePr>
              <p:nvPr>
                <p:extLst>
                  <p:ext uri="{D42A27DB-BD31-4B8C-83A1-F6EECF244321}">
                    <p14:modId xmlns:p14="http://schemas.microsoft.com/office/powerpoint/2010/main" val="431367847"/>
                  </p:ext>
                </p:extLst>
              </p:nvPr>
            </p:nvGraphicFramePr>
            <p:xfrm>
              <a:off x="3757332" y="693027"/>
              <a:ext cx="7565385" cy="6725952"/>
            </p:xfrm>
            <a:graphic>
              <a:graphicData uri="http://schemas.microsoft.com/office/drawing/2017/model3d">
                <am3d:model3d r:embed="rId5">
                  <am3d:spPr>
                    <a:xfrm>
                      <a:off x="0" y="0"/>
                      <a:ext cx="7565385" cy="6725952"/>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713190" ay="-1700930" az="-342451"/>
                    <am3d:postTrans dx="0" dy="0" dz="0"/>
                  </am3d:trans>
                  <am3d:raster rName="Office3DRenderer" rVer="16.0.8326">
                    <am3d:blip r:embed="rId6"/>
                  </am3d:raster>
                  <am3d:objViewport viewportSz="89294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1" name="3D Model 40" descr="Surface Pro - Burgundy">
                <a:extLst>
                  <a:ext uri="{FF2B5EF4-FFF2-40B4-BE49-F238E27FC236}">
                    <a16:creationId xmlns:a16="http://schemas.microsoft.com/office/drawing/2014/main" id="{0706CD80-3CAD-4AFF-AA55-4BF03DEAB7F7}"/>
                  </a:ext>
                </a:extLst>
              </p:cNvPr>
              <p:cNvPicPr>
                <a:picLocks noGrp="1" noRot="1" noChangeAspect="1" noMove="1" noResize="1" noEditPoints="1" noAdjustHandles="1" noChangeArrowheads="1" noChangeShapeType="1" noCrop="1"/>
              </p:cNvPicPr>
              <p:nvPr/>
            </p:nvPicPr>
            <p:blipFill>
              <a:blip r:embed="rId6"/>
              <a:stretch>
                <a:fillRect/>
              </a:stretch>
            </p:blipFill>
            <p:spPr>
              <a:xfrm>
                <a:off x="3757332" y="693027"/>
                <a:ext cx="7565385" cy="6725952"/>
              </a:xfrm>
              <a:prstGeom prst="rect">
                <a:avLst/>
              </a:prstGeom>
            </p:spPr>
          </p:pic>
        </mc:Fallback>
      </mc:AlternateContent>
      <p:pic>
        <p:nvPicPr>
          <p:cNvPr id="46" name="Picture 45">
            <a:extLst>
              <a:ext uri="{FF2B5EF4-FFF2-40B4-BE49-F238E27FC236}">
                <a16:creationId xmlns:a16="http://schemas.microsoft.com/office/drawing/2014/main" id="{EF928FA5-D1F7-47D9-BD64-C9358AFE3DCF}"/>
              </a:ext>
            </a:extLst>
          </p:cNvPr>
          <p:cNvPicPr>
            <a:picLocks noChangeAspect="1"/>
          </p:cNvPicPr>
          <p:nvPr/>
        </p:nvPicPr>
        <p:blipFill>
          <a:blip r:embed="rId7"/>
          <a:stretch>
            <a:fillRect/>
          </a:stretch>
        </p:blipFill>
        <p:spPr>
          <a:xfrm>
            <a:off x="897965" y="6157710"/>
            <a:ext cx="2330323"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89B79117-ED76-4729-93C1-25C1B75E3A5F}"/>
              </a:ext>
            </a:extLst>
          </p:cNvPr>
          <p:cNvPicPr>
            <a:picLocks noChangeAspect="1"/>
          </p:cNvPicPr>
          <p:nvPr/>
        </p:nvPicPr>
        <p:blipFill>
          <a:blip r:embed="rId8"/>
          <a:stretch>
            <a:fillRect/>
          </a:stretch>
        </p:blipFill>
        <p:spPr>
          <a:xfrm>
            <a:off x="897965" y="1872453"/>
            <a:ext cx="2859367" cy="1523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69E5E1BE-03C3-43F4-92BF-D22923B91BC1}"/>
              </a:ext>
            </a:extLst>
          </p:cNvPr>
          <p:cNvPicPr>
            <a:picLocks noChangeAspect="1"/>
          </p:cNvPicPr>
          <p:nvPr/>
        </p:nvPicPr>
        <p:blipFill>
          <a:blip r:embed="rId9"/>
          <a:stretch>
            <a:fillRect/>
          </a:stretch>
        </p:blipFill>
        <p:spPr>
          <a:xfrm>
            <a:off x="11322717" y="5451057"/>
            <a:ext cx="5781394" cy="3105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6" name="Straight Arrow Connector 5">
            <a:extLst>
              <a:ext uri="{FF2B5EF4-FFF2-40B4-BE49-F238E27FC236}">
                <a16:creationId xmlns:a16="http://schemas.microsoft.com/office/drawing/2014/main" id="{035F040D-A953-4054-9DFB-08DAED14F087}"/>
              </a:ext>
            </a:extLst>
          </p:cNvPr>
          <p:cNvCxnSpPr>
            <a:cxnSpLocks/>
          </p:cNvCxnSpPr>
          <p:nvPr/>
        </p:nvCxnSpPr>
        <p:spPr>
          <a:xfrm>
            <a:off x="10972800" y="4076700"/>
            <a:ext cx="1295400" cy="93793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61">
            <a:extLst>
              <a:ext uri="{FF2B5EF4-FFF2-40B4-BE49-F238E27FC236}">
                <a16:creationId xmlns:a16="http://schemas.microsoft.com/office/drawing/2014/main" id="{E3ADA0BA-6D3C-4E99-9987-0F74FF5C5C30}"/>
              </a:ext>
            </a:extLst>
          </p:cNvPr>
          <p:cNvSpPr txBox="1"/>
          <p:nvPr/>
        </p:nvSpPr>
        <p:spPr>
          <a:xfrm>
            <a:off x="11188810" y="8734477"/>
            <a:ext cx="6049208" cy="1246495"/>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rgbClr val="FFFFFF"/>
                </a:solidFill>
                <a:latin typeface="Calibri"/>
              </a:rPr>
              <a:t>The app includes a smart location detection feature.</a:t>
            </a:r>
          </a:p>
          <a:p>
            <a:pPr defTabSz="1371600">
              <a:defRPr sz="1800" b="0" i="0" u="none" strike="noStrike" kern="0" cap="none" spc="0" baseline="0">
                <a:solidFill>
                  <a:srgbClr val="000000"/>
                </a:solidFill>
                <a:uFillTx/>
              </a:defRPr>
            </a:pPr>
            <a:r>
              <a:rPr lang="en-US" dirty="0">
                <a:solidFill>
                  <a:srgbClr val="FFFFFF"/>
                </a:solidFill>
                <a:latin typeface="Calibri"/>
              </a:rPr>
              <a:t>By using GPS or network data, it can find out where you are.</a:t>
            </a:r>
          </a:p>
          <a:p>
            <a:pPr defTabSz="1371600">
              <a:defRPr sz="1800" b="0" i="0" u="none" strike="noStrike" kern="0" cap="none" spc="0" baseline="0">
                <a:solidFill>
                  <a:srgbClr val="000000"/>
                </a:solidFill>
                <a:uFillTx/>
              </a:defRPr>
            </a:pPr>
            <a:r>
              <a:rPr lang="en-US" dirty="0">
                <a:solidFill>
                  <a:srgbClr val="FFFFFF"/>
                </a:solidFill>
                <a:latin typeface="Calibri"/>
              </a:rPr>
              <a:t>Just say "Where am I?" and the system gives your location.</a:t>
            </a:r>
          </a:p>
          <a:p>
            <a:pPr defTabSz="1371600">
              <a:defRPr sz="1800" b="0" i="0" u="none" strike="noStrike" kern="0" cap="none" spc="0" baseline="0">
                <a:solidFill>
                  <a:srgbClr val="000000"/>
                </a:solidFill>
                <a:uFillTx/>
              </a:defRPr>
            </a:pPr>
            <a:r>
              <a:rPr lang="en-US" dirty="0">
                <a:solidFill>
                  <a:srgbClr val="FFFFFF"/>
                </a:solidFill>
                <a:latin typeface="Calibri"/>
              </a:rPr>
              <a:t>This makes the assistant more helpful and context-aware.</a:t>
            </a:r>
          </a:p>
        </p:txBody>
      </p:sp>
    </p:spTree>
    <p:extLst>
      <p:ext uri="{BB962C8B-B14F-4D97-AF65-F5344CB8AC3E}">
        <p14:creationId xmlns:p14="http://schemas.microsoft.com/office/powerpoint/2010/main" val="3722642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6871" t="2458" r="55033" b="-2458"/>
          <a:stretch/>
        </p:blipFill>
        <p:spPr>
          <a:xfrm>
            <a:off x="-11388629" y="0"/>
            <a:ext cx="19881012" cy="10544735"/>
          </a:xfrm>
          <a:prstGeom prst="rect">
            <a:avLst/>
          </a:prstGeom>
        </p:spPr>
      </p:pic>
      <p:sp>
        <p:nvSpPr>
          <p:cNvPr id="19" name="Rectangle 59">
            <a:extLst>
              <a:ext uri="{FF2B5EF4-FFF2-40B4-BE49-F238E27FC236}">
                <a16:creationId xmlns:a16="http://schemas.microsoft.com/office/drawing/2014/main" id="{F8803170-FC02-4452-8388-67DFB5315927}"/>
              </a:ext>
            </a:extLst>
          </p:cNvPr>
          <p:cNvSpPr/>
          <p:nvPr/>
        </p:nvSpPr>
        <p:spPr>
          <a:xfrm>
            <a:off x="8055376" y="-419099"/>
            <a:ext cx="12154057" cy="11292352"/>
          </a:xfrm>
          <a:prstGeom prst="rect">
            <a:avLst/>
          </a:prstGeom>
          <a:solidFill>
            <a:schemeClr val="tx1">
              <a:lumMod val="95000"/>
              <a:lumOff val="5000"/>
            </a:schemeClr>
          </a:solidFill>
          <a:ln/>
        </p:spPr>
        <p:style>
          <a:lnRef idx="0">
            <a:schemeClr val="accent1"/>
          </a:lnRef>
          <a:fillRef idx="3">
            <a:schemeClr val="accent1"/>
          </a:fillRef>
          <a:effectRef idx="3">
            <a:schemeClr val="accent1"/>
          </a:effectRef>
          <a:fontRef idx="minor">
            <a:schemeClr val="lt1"/>
          </a:fontRef>
        </p:style>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sp>
        <p:nvSpPr>
          <p:cNvPr id="21" name="Rectangle 59">
            <a:extLst>
              <a:ext uri="{FF2B5EF4-FFF2-40B4-BE49-F238E27FC236}">
                <a16:creationId xmlns:a16="http://schemas.microsoft.com/office/drawing/2014/main" id="{8859C792-1F35-4390-A9AD-52626DCDBD99}"/>
              </a:ext>
            </a:extLst>
          </p:cNvPr>
          <p:cNvSpPr/>
          <p:nvPr/>
        </p:nvSpPr>
        <p:spPr>
          <a:xfrm>
            <a:off x="-1055210" y="-1171479"/>
            <a:ext cx="21391304" cy="11625755"/>
          </a:xfrm>
          <a:prstGeom prst="rect">
            <a:avLst/>
          </a:prstGeom>
          <a:solidFill>
            <a:srgbClr val="000000">
              <a:alpha val="50000"/>
            </a:srgbClr>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mc:AlternateContent xmlns:mc="http://schemas.openxmlformats.org/markup-compatibility/2006">
        <mc:Choice xmlns:am3d="http://schemas.microsoft.com/office/drawing/2017/model3d" Requires="am3d">
          <p:graphicFrame>
            <p:nvGraphicFramePr>
              <p:cNvPr id="22" name="3D Model 21" descr="Gears">
                <a:extLst>
                  <a:ext uri="{FF2B5EF4-FFF2-40B4-BE49-F238E27FC236}">
                    <a16:creationId xmlns:a16="http://schemas.microsoft.com/office/drawing/2014/main" id="{A023A110-69F0-426A-9743-1056FF82E49E}"/>
                  </a:ext>
                </a:extLst>
              </p:cNvPr>
              <p:cNvGraphicFramePr>
                <a:graphicFrameLocks noChangeAspect="1"/>
              </p:cNvGraphicFramePr>
              <p:nvPr>
                <p:extLst>
                  <p:ext uri="{D42A27DB-BD31-4B8C-83A1-F6EECF244321}">
                    <p14:modId xmlns:p14="http://schemas.microsoft.com/office/powerpoint/2010/main" val="1623124016"/>
                  </p:ext>
                </p:extLst>
              </p:nvPr>
            </p:nvGraphicFramePr>
            <p:xfrm>
              <a:off x="10272153" y="2360198"/>
              <a:ext cx="5395841" cy="5814565"/>
            </p:xfrm>
            <a:graphic>
              <a:graphicData uri="http://schemas.microsoft.com/office/drawing/2017/model3d">
                <am3d:model3d r:embed="rId5">
                  <am3d:spPr>
                    <a:xfrm>
                      <a:off x="0" y="0"/>
                      <a:ext cx="5395841" cy="5814565"/>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92816" ay="2011340" az="51269"/>
                    <am3d:postTrans dx="0" dy="0" dz="0"/>
                  </am3d:trans>
                  <am3d:raster rName="Office3DRenderer" rVer="16.0.8326">
                    <am3d:blip r:embed="rId6"/>
                  </am3d:raster>
                  <am3d:objViewport viewportSz="80604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Gears">
                <a:extLst>
                  <a:ext uri="{FF2B5EF4-FFF2-40B4-BE49-F238E27FC236}">
                    <a16:creationId xmlns:a16="http://schemas.microsoft.com/office/drawing/2014/main" id="{A023A110-69F0-426A-9743-1056FF82E49E}"/>
                  </a:ext>
                </a:extLst>
              </p:cNvPr>
              <p:cNvPicPr>
                <a:picLocks noGrp="1" noRot="1" noChangeAspect="1" noMove="1" noResize="1" noEditPoints="1" noAdjustHandles="1" noChangeArrowheads="1" noChangeShapeType="1" noCrop="1"/>
              </p:cNvPicPr>
              <p:nvPr/>
            </p:nvPicPr>
            <p:blipFill>
              <a:blip r:embed="rId6"/>
              <a:stretch>
                <a:fillRect/>
              </a:stretch>
            </p:blipFill>
            <p:spPr>
              <a:xfrm>
                <a:off x="10272153" y="2360198"/>
                <a:ext cx="5395841" cy="58145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descr="15 in. Surface Book 2">
                <a:extLst>
                  <a:ext uri="{FF2B5EF4-FFF2-40B4-BE49-F238E27FC236}">
                    <a16:creationId xmlns:a16="http://schemas.microsoft.com/office/drawing/2014/main" id="{7D95A08A-1871-4A55-B2A5-D1031928883E}"/>
                  </a:ext>
                </a:extLst>
              </p:cNvPr>
              <p:cNvGraphicFramePr>
                <a:graphicFrameLocks noChangeAspect="1"/>
              </p:cNvGraphicFramePr>
              <p:nvPr>
                <p:extLst>
                  <p:ext uri="{D42A27DB-BD31-4B8C-83A1-F6EECF244321}">
                    <p14:modId xmlns:p14="http://schemas.microsoft.com/office/powerpoint/2010/main" val="2494065483"/>
                  </p:ext>
                </p:extLst>
              </p:nvPr>
            </p:nvGraphicFramePr>
            <p:xfrm>
              <a:off x="6165071" y="10762446"/>
              <a:ext cx="5957857" cy="4963403"/>
            </p:xfrm>
            <a:graphic>
              <a:graphicData uri="http://schemas.microsoft.com/office/drawing/2017/model3d">
                <am3d:model3d r:embed="rId7">
                  <am3d:spPr>
                    <a:xfrm>
                      <a:off x="0" y="0"/>
                      <a:ext cx="5957857" cy="4963403"/>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x="39644" ay="-2899415" az="-29611"/>
                    <am3d:postTrans dx="0" dy="0" dz="0"/>
                  </am3d:trans>
                  <am3d:raster rName="Office3DRenderer" rVer="16.0.8326">
                    <am3d:blip r:embed="rId8"/>
                  </am3d:raster>
                  <am3d:objViewport viewportSz="71351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15 in. Surface Book 2">
                <a:extLst>
                  <a:ext uri="{FF2B5EF4-FFF2-40B4-BE49-F238E27FC236}">
                    <a16:creationId xmlns:a16="http://schemas.microsoft.com/office/drawing/2014/main" id="{7D95A08A-1871-4A55-B2A5-D1031928883E}"/>
                  </a:ext>
                </a:extLst>
              </p:cNvPr>
              <p:cNvPicPr>
                <a:picLocks noGrp="1" noRot="1" noChangeAspect="1" noMove="1" noResize="1" noEditPoints="1" noAdjustHandles="1" noChangeArrowheads="1" noChangeShapeType="1" noCrop="1"/>
              </p:cNvPicPr>
              <p:nvPr/>
            </p:nvPicPr>
            <p:blipFill>
              <a:blip r:embed="rId8"/>
              <a:stretch>
                <a:fillRect/>
              </a:stretch>
            </p:blipFill>
            <p:spPr>
              <a:xfrm>
                <a:off x="6165071" y="10762446"/>
                <a:ext cx="5957857" cy="4963403"/>
              </a:xfrm>
              <a:prstGeom prst="rect">
                <a:avLst/>
              </a:prstGeom>
            </p:spPr>
          </p:pic>
        </mc:Fallback>
      </mc:AlternateContent>
      <p:cxnSp>
        <p:nvCxnSpPr>
          <p:cNvPr id="24" name="Straight Arrow Connector 23">
            <a:extLst>
              <a:ext uri="{FF2B5EF4-FFF2-40B4-BE49-F238E27FC236}">
                <a16:creationId xmlns:a16="http://schemas.microsoft.com/office/drawing/2014/main" id="{BCDE78B6-297C-4A98-AE99-E28074D797B8}"/>
              </a:ext>
            </a:extLst>
          </p:cNvPr>
          <p:cNvCxnSpPr/>
          <p:nvPr/>
        </p:nvCxnSpPr>
        <p:spPr>
          <a:xfrm flipV="1">
            <a:off x="23528925" y="1843057"/>
            <a:ext cx="1518075" cy="9555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ZoneTexte 60">
            <a:extLst>
              <a:ext uri="{FF2B5EF4-FFF2-40B4-BE49-F238E27FC236}">
                <a16:creationId xmlns:a16="http://schemas.microsoft.com/office/drawing/2014/main" id="{A6521BF1-E062-44B3-8600-017B5D4F85E9}"/>
              </a:ext>
            </a:extLst>
          </p:cNvPr>
          <p:cNvSpPr txBox="1"/>
          <p:nvPr/>
        </p:nvSpPr>
        <p:spPr>
          <a:xfrm>
            <a:off x="23314306" y="0"/>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dirty="0">
                <a:solidFill>
                  <a:schemeClr val="bg1"/>
                </a:solidFill>
                <a:latin typeface="Garet"/>
                <a:ea typeface="Garet"/>
                <a:cs typeface="Garet"/>
                <a:sym typeface="Garet"/>
              </a:rPr>
              <a:t>Process Signals</a:t>
            </a:r>
          </a:p>
        </p:txBody>
      </p:sp>
      <p:sp>
        <p:nvSpPr>
          <p:cNvPr id="26" name="ZoneTexte 60">
            <a:extLst>
              <a:ext uri="{FF2B5EF4-FFF2-40B4-BE49-F238E27FC236}">
                <a16:creationId xmlns:a16="http://schemas.microsoft.com/office/drawing/2014/main" id="{9A3FAE1F-EAB0-4205-A72E-277D5F642D65}"/>
              </a:ext>
            </a:extLst>
          </p:cNvPr>
          <p:cNvSpPr txBox="1"/>
          <p:nvPr/>
        </p:nvSpPr>
        <p:spPr>
          <a:xfrm>
            <a:off x="23768973" y="8422475"/>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dirty="0">
                <a:solidFill>
                  <a:schemeClr val="bg1"/>
                </a:solidFill>
                <a:latin typeface="Garet"/>
                <a:ea typeface="Garet"/>
                <a:cs typeface="Garet"/>
                <a:sym typeface="Garet"/>
              </a:rPr>
              <a:t>Separate Music</a:t>
            </a:r>
          </a:p>
        </p:txBody>
      </p:sp>
      <p:cxnSp>
        <p:nvCxnSpPr>
          <p:cNvPr id="27" name="Straight Arrow Connector 26">
            <a:extLst>
              <a:ext uri="{FF2B5EF4-FFF2-40B4-BE49-F238E27FC236}">
                <a16:creationId xmlns:a16="http://schemas.microsoft.com/office/drawing/2014/main" id="{E6A802E2-BEA1-446F-9ED3-ACDE7CA04A26}"/>
              </a:ext>
            </a:extLst>
          </p:cNvPr>
          <p:cNvCxnSpPr>
            <a:cxnSpLocks/>
          </p:cNvCxnSpPr>
          <p:nvPr/>
        </p:nvCxnSpPr>
        <p:spPr>
          <a:xfrm>
            <a:off x="23039280" y="8040712"/>
            <a:ext cx="1393484" cy="6718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32">
            <a:extLst>
              <a:ext uri="{FF2B5EF4-FFF2-40B4-BE49-F238E27FC236}">
                <a16:creationId xmlns:a16="http://schemas.microsoft.com/office/drawing/2014/main" id="{89BBDD97-176F-4081-8B2A-7DAE2199F944}"/>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30" name="Ellipse 34">
            <a:hlinkClick r:id="rId9" action="ppaction://hlinksldjump"/>
            <a:extLst>
              <a:ext uri="{FF2B5EF4-FFF2-40B4-BE49-F238E27FC236}">
                <a16:creationId xmlns:a16="http://schemas.microsoft.com/office/drawing/2014/main" id="{2163054F-70DD-4A16-A30A-253DB7ED38DA}"/>
              </a:ext>
            </a:extLst>
          </p:cNvPr>
          <p:cNvSpPr/>
          <p:nvPr/>
        </p:nvSpPr>
        <p:spPr>
          <a:xfrm>
            <a:off x="909452" y="3318079"/>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31" name="Ellipse 35">
            <a:hlinkClick r:id="rId10" action="ppaction://hlinksldjump"/>
            <a:extLst>
              <a:ext uri="{FF2B5EF4-FFF2-40B4-BE49-F238E27FC236}">
                <a16:creationId xmlns:a16="http://schemas.microsoft.com/office/drawing/2014/main" id="{C93A91F8-B97F-45AB-8185-0BBAC91C652A}"/>
              </a:ext>
            </a:extLst>
          </p:cNvPr>
          <p:cNvSpPr/>
          <p:nvPr/>
        </p:nvSpPr>
        <p:spPr>
          <a:xfrm>
            <a:off x="657085" y="4661319"/>
            <a:ext cx="761183" cy="7350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32" name="Ellipse 36">
            <a:hlinkClick r:id="rId11" action="ppaction://hlinksldjump"/>
            <a:extLst>
              <a:ext uri="{FF2B5EF4-FFF2-40B4-BE49-F238E27FC236}">
                <a16:creationId xmlns:a16="http://schemas.microsoft.com/office/drawing/2014/main" id="{4898789B-C0FC-4C6F-999C-6DB702EBACEE}"/>
              </a:ext>
            </a:extLst>
          </p:cNvPr>
          <p:cNvSpPr/>
          <p:nvPr/>
        </p:nvSpPr>
        <p:spPr>
          <a:xfrm>
            <a:off x="881656" y="6464147"/>
            <a:ext cx="257627" cy="24920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33" name="Ellipse 41">
            <a:hlinkClick r:id="rId12" action="ppaction://hlinksldjump"/>
            <a:extLst>
              <a:ext uri="{FF2B5EF4-FFF2-40B4-BE49-F238E27FC236}">
                <a16:creationId xmlns:a16="http://schemas.microsoft.com/office/drawing/2014/main" id="{24309219-7D40-45C2-A58A-0B56A8795E37}"/>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34" name="Ellipse 55">
            <a:hlinkClick r:id="rId13" action="ppaction://hlinksldjump"/>
            <a:extLst>
              <a:ext uri="{FF2B5EF4-FFF2-40B4-BE49-F238E27FC236}">
                <a16:creationId xmlns:a16="http://schemas.microsoft.com/office/drawing/2014/main" id="{347A6F54-E981-4C1A-85AE-ADB228629B25}"/>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35" name="Connecteur droit 56">
            <a:extLst>
              <a:ext uri="{FF2B5EF4-FFF2-40B4-BE49-F238E27FC236}">
                <a16:creationId xmlns:a16="http://schemas.microsoft.com/office/drawing/2014/main" id="{309C547E-EFA4-4F67-82F2-0F027F2669AF}"/>
              </a:ext>
            </a:extLst>
          </p:cNvPr>
          <p:cNvCxnSpPr>
            <a:cxnSpLocks/>
            <a:endCxn id="33"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36" name="Ellipse 57">
            <a:hlinkClick r:id="rId13" action="ppaction://hlinksldjump"/>
            <a:extLst>
              <a:ext uri="{FF2B5EF4-FFF2-40B4-BE49-F238E27FC236}">
                <a16:creationId xmlns:a16="http://schemas.microsoft.com/office/drawing/2014/main" id="{6EFBA0DB-1F10-4A0B-8FA9-B0204182AF7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37" name="Rectangle : coins arrondis 62">
            <a:extLst>
              <a:ext uri="{FF2B5EF4-FFF2-40B4-BE49-F238E27FC236}">
                <a16:creationId xmlns:a16="http://schemas.microsoft.com/office/drawing/2014/main" id="{0271CA65-E34E-4AB8-B051-B31BFC22AACC}"/>
              </a:ext>
            </a:extLst>
          </p:cNvPr>
          <p:cNvSpPr/>
          <p:nvPr/>
        </p:nvSpPr>
        <p:spPr>
          <a:xfrm>
            <a:off x="2139723" y="7653349"/>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38" name="ZoneTexte 63">
            <a:extLst>
              <a:ext uri="{FF2B5EF4-FFF2-40B4-BE49-F238E27FC236}">
                <a16:creationId xmlns:a16="http://schemas.microsoft.com/office/drawing/2014/main" id="{C05983E6-2C39-439B-843B-BF690D7F3B48}"/>
              </a:ext>
            </a:extLst>
          </p:cNvPr>
          <p:cNvSpPr txBox="1"/>
          <p:nvPr/>
        </p:nvSpPr>
        <p:spPr>
          <a:xfrm>
            <a:off x="2313807" y="7744053"/>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AI</a:t>
            </a:r>
            <a:endParaRPr lang="en-US" sz="4800" dirty="0">
              <a:solidFill>
                <a:srgbClr val="000000"/>
              </a:solidFill>
              <a:latin typeface="Calibri"/>
            </a:endParaRPr>
          </a:p>
        </p:txBody>
      </p:sp>
      <p:sp>
        <p:nvSpPr>
          <p:cNvPr id="39" name="ZoneTexte 60">
            <a:extLst>
              <a:ext uri="{FF2B5EF4-FFF2-40B4-BE49-F238E27FC236}">
                <a16:creationId xmlns:a16="http://schemas.microsoft.com/office/drawing/2014/main" id="{75325D42-DCD5-4714-A022-D1955FB1DAB3}"/>
              </a:ext>
            </a:extLst>
          </p:cNvPr>
          <p:cNvSpPr txBox="1"/>
          <p:nvPr/>
        </p:nvSpPr>
        <p:spPr>
          <a:xfrm>
            <a:off x="2006168" y="3876895"/>
            <a:ext cx="7634274"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Proposed Solution</a:t>
            </a:r>
          </a:p>
        </p:txBody>
      </p:sp>
      <p:sp>
        <p:nvSpPr>
          <p:cNvPr id="40" name="ZoneTexte 61">
            <a:extLst>
              <a:ext uri="{FF2B5EF4-FFF2-40B4-BE49-F238E27FC236}">
                <a16:creationId xmlns:a16="http://schemas.microsoft.com/office/drawing/2014/main" id="{FF91CE2A-D74A-4B90-B065-D90BC18E0951}"/>
              </a:ext>
            </a:extLst>
          </p:cNvPr>
          <p:cNvSpPr txBox="1"/>
          <p:nvPr/>
        </p:nvSpPr>
        <p:spPr>
          <a:xfrm>
            <a:off x="2006168" y="5581645"/>
            <a:ext cx="6049208" cy="1800493"/>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chemeClr val="bg1"/>
                </a:solidFill>
              </a:rPr>
              <a:t>The idea is to turn voice commands into text so the computer can understand and do what the user says. At the same time, we use AI—specifically transformer models—to separate music into parts like vocals, drums, and instruments. This creates a smart system that combines voice control with powerful music separation.</a:t>
            </a:r>
            <a:endParaRPr lang="en-US" dirty="0">
              <a:solidFill>
                <a:schemeClr val="bg1"/>
              </a:solidFill>
              <a:latin typeface="Calibri"/>
            </a:endParaRPr>
          </a:p>
        </p:txBody>
      </p:sp>
    </p:spTree>
    <p:extLst>
      <p:ext uri="{BB962C8B-B14F-4D97-AF65-F5344CB8AC3E}">
        <p14:creationId xmlns:p14="http://schemas.microsoft.com/office/powerpoint/2010/main" val="1354716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6871" t="2458" r="55033" b="-2458"/>
          <a:stretch/>
        </p:blipFill>
        <p:spPr>
          <a:xfrm>
            <a:off x="-11194212" y="-4886"/>
            <a:ext cx="19881012" cy="10544735"/>
          </a:xfrm>
          <a:prstGeom prst="rect">
            <a:avLst/>
          </a:prstGeom>
        </p:spPr>
      </p:pic>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909452" y="3318079"/>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5" action="ppaction://hlinksldjump"/>
            <a:extLst>
              <a:ext uri="{FF2B5EF4-FFF2-40B4-BE49-F238E27FC236}">
                <a16:creationId xmlns:a16="http://schemas.microsoft.com/office/drawing/2014/main" id="{0BA77206-B219-43D5-B0BA-487D89E28013}"/>
              </a:ext>
            </a:extLst>
          </p:cNvPr>
          <p:cNvSpPr/>
          <p:nvPr/>
        </p:nvSpPr>
        <p:spPr>
          <a:xfrm>
            <a:off x="657085" y="4661319"/>
            <a:ext cx="761183" cy="7350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6" action="ppaction://hlinksldjump"/>
            <a:extLst>
              <a:ext uri="{FF2B5EF4-FFF2-40B4-BE49-F238E27FC236}">
                <a16:creationId xmlns:a16="http://schemas.microsoft.com/office/drawing/2014/main" id="{1A652C38-DE20-48CA-BF8A-BDB60DEF8286}"/>
              </a:ext>
            </a:extLst>
          </p:cNvPr>
          <p:cNvSpPr/>
          <p:nvPr/>
        </p:nvSpPr>
        <p:spPr>
          <a:xfrm>
            <a:off x="881656" y="6464147"/>
            <a:ext cx="257627" cy="24920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5" action="ppaction://hlinksldjump"/>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7"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113" name="Connecteur droit 56">
            <a:extLst>
              <a:ext uri="{FF2B5EF4-FFF2-40B4-BE49-F238E27FC236}">
                <a16:creationId xmlns:a16="http://schemas.microsoft.com/office/drawing/2014/main" id="{DAC24401-DDF8-4842-AB29-17E0028C186C}"/>
              </a:ext>
            </a:extLst>
          </p:cNvPr>
          <p:cNvCxnSpPr>
            <a:cxnSpLocks/>
            <a:endCxn id="111"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114" name="Ellipse 57">
            <a:hlinkClick r:id="rId7" action="ppaction://hlinksldjump"/>
            <a:extLst>
              <a:ext uri="{FF2B5EF4-FFF2-40B4-BE49-F238E27FC236}">
                <a16:creationId xmlns:a16="http://schemas.microsoft.com/office/drawing/2014/main" id="{C3C9E7B3-2E01-46D3-8D18-7ED14104B68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5" name="ZoneTexte 60">
            <a:extLst>
              <a:ext uri="{FF2B5EF4-FFF2-40B4-BE49-F238E27FC236}">
                <a16:creationId xmlns:a16="http://schemas.microsoft.com/office/drawing/2014/main" id="{57BA6F57-342F-4876-8401-795CBB0CF229}"/>
              </a:ext>
            </a:extLst>
          </p:cNvPr>
          <p:cNvSpPr txBox="1"/>
          <p:nvPr/>
        </p:nvSpPr>
        <p:spPr>
          <a:xfrm>
            <a:off x="2006168" y="3876895"/>
            <a:ext cx="7634274"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Proposed Solution</a:t>
            </a:r>
          </a:p>
        </p:txBody>
      </p:sp>
      <p:sp>
        <p:nvSpPr>
          <p:cNvPr id="116" name="ZoneTexte 61">
            <a:extLst>
              <a:ext uri="{FF2B5EF4-FFF2-40B4-BE49-F238E27FC236}">
                <a16:creationId xmlns:a16="http://schemas.microsoft.com/office/drawing/2014/main" id="{43089678-07B2-4E96-B5C1-7D58490F7C1D}"/>
              </a:ext>
            </a:extLst>
          </p:cNvPr>
          <p:cNvSpPr txBox="1"/>
          <p:nvPr/>
        </p:nvSpPr>
        <p:spPr>
          <a:xfrm>
            <a:off x="2006168" y="5581645"/>
            <a:ext cx="6049208" cy="1800493"/>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chemeClr val="bg1"/>
                </a:solidFill>
              </a:rPr>
              <a:t>The idea is to turn voice commands into text so the computer can understand and do what the user says. At the same time, we use AI—specifically transformer models—to separate music into parts like vocals, drums, and instruments. This creates a smart system that combines voice control with powerful music separation.</a:t>
            </a:r>
            <a:endParaRPr lang="en-US" dirty="0">
              <a:solidFill>
                <a:schemeClr val="bg1"/>
              </a:solidFill>
              <a:latin typeface="Calibri"/>
            </a:endParaRPr>
          </a:p>
        </p:txBody>
      </p:sp>
      <p:sp>
        <p:nvSpPr>
          <p:cNvPr id="117" name="Rectangle : coins arrondis 62">
            <a:extLst>
              <a:ext uri="{FF2B5EF4-FFF2-40B4-BE49-F238E27FC236}">
                <a16:creationId xmlns:a16="http://schemas.microsoft.com/office/drawing/2014/main" id="{39BD8414-6387-4FCC-97E7-4F64B637EAB4}"/>
              </a:ext>
            </a:extLst>
          </p:cNvPr>
          <p:cNvSpPr/>
          <p:nvPr/>
        </p:nvSpPr>
        <p:spPr>
          <a:xfrm>
            <a:off x="2139723" y="7653349"/>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118" name="ZoneTexte 63">
            <a:extLst>
              <a:ext uri="{FF2B5EF4-FFF2-40B4-BE49-F238E27FC236}">
                <a16:creationId xmlns:a16="http://schemas.microsoft.com/office/drawing/2014/main" id="{CD38E456-6A6B-46A1-B533-84DA1E5FAD0A}"/>
              </a:ext>
            </a:extLst>
          </p:cNvPr>
          <p:cNvSpPr txBox="1"/>
          <p:nvPr/>
        </p:nvSpPr>
        <p:spPr>
          <a:xfrm>
            <a:off x="2313807" y="7744053"/>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Malaysia</a:t>
            </a:r>
            <a:endParaRPr lang="en-US" sz="4800" dirty="0">
              <a:solidFill>
                <a:srgbClr val="000000"/>
              </a:solidFill>
              <a:latin typeface="Calibri"/>
            </a:endParaRPr>
          </a:p>
        </p:txBody>
      </p:sp>
      <p:sp>
        <p:nvSpPr>
          <p:cNvPr id="19" name="Rectangle 59">
            <a:extLst>
              <a:ext uri="{FF2B5EF4-FFF2-40B4-BE49-F238E27FC236}">
                <a16:creationId xmlns:a16="http://schemas.microsoft.com/office/drawing/2014/main" id="{F8803170-FC02-4452-8388-67DFB5315927}"/>
              </a:ext>
            </a:extLst>
          </p:cNvPr>
          <p:cNvSpPr/>
          <p:nvPr/>
        </p:nvSpPr>
        <p:spPr>
          <a:xfrm>
            <a:off x="8055377" y="-419099"/>
            <a:ext cx="10319032" cy="11292352"/>
          </a:xfrm>
          <a:prstGeom prst="rect">
            <a:avLst/>
          </a:prstGeom>
          <a:solidFill>
            <a:schemeClr val="tx1">
              <a:lumMod val="95000"/>
              <a:lumOff val="5000"/>
            </a:schemeClr>
          </a:solidFill>
          <a:ln/>
        </p:spPr>
        <p:style>
          <a:lnRef idx="0">
            <a:schemeClr val="accent1"/>
          </a:lnRef>
          <a:fillRef idx="3">
            <a:schemeClr val="accent1"/>
          </a:fillRef>
          <a:effectRef idx="3">
            <a:schemeClr val="accent1"/>
          </a:effectRef>
          <a:fontRef idx="minor">
            <a:schemeClr val="lt1"/>
          </a:fontRef>
        </p:style>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sp>
        <p:nvSpPr>
          <p:cNvPr id="21" name="Rectangle 59">
            <a:extLst>
              <a:ext uri="{FF2B5EF4-FFF2-40B4-BE49-F238E27FC236}">
                <a16:creationId xmlns:a16="http://schemas.microsoft.com/office/drawing/2014/main" id="{8859C792-1F35-4390-A9AD-52626DCDBD99}"/>
              </a:ext>
            </a:extLst>
          </p:cNvPr>
          <p:cNvSpPr/>
          <p:nvPr/>
        </p:nvSpPr>
        <p:spPr>
          <a:xfrm>
            <a:off x="-1274510" y="-752502"/>
            <a:ext cx="19648919" cy="11625755"/>
          </a:xfrm>
          <a:prstGeom prst="rect">
            <a:avLst/>
          </a:prstGeom>
          <a:solidFill>
            <a:srgbClr val="000000">
              <a:alpha val="50000"/>
            </a:srgbClr>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mc:AlternateContent xmlns:mc="http://schemas.openxmlformats.org/markup-compatibility/2006">
        <mc:Choice xmlns:am3d="http://schemas.microsoft.com/office/drawing/2017/model3d" Requires="am3d">
          <p:graphicFrame>
            <p:nvGraphicFramePr>
              <p:cNvPr id="22" name="3D Model 21" descr="Gears">
                <a:extLst>
                  <a:ext uri="{FF2B5EF4-FFF2-40B4-BE49-F238E27FC236}">
                    <a16:creationId xmlns:a16="http://schemas.microsoft.com/office/drawing/2014/main" id="{A023A110-69F0-426A-9743-1056FF82E49E}"/>
                  </a:ext>
                </a:extLst>
              </p:cNvPr>
              <p:cNvGraphicFramePr>
                <a:graphicFrameLocks noChangeAspect="1"/>
              </p:cNvGraphicFramePr>
              <p:nvPr>
                <p:extLst>
                  <p:ext uri="{D42A27DB-BD31-4B8C-83A1-F6EECF244321}">
                    <p14:modId xmlns:p14="http://schemas.microsoft.com/office/powerpoint/2010/main" val="1013348691"/>
                  </p:ext>
                </p:extLst>
              </p:nvPr>
            </p:nvGraphicFramePr>
            <p:xfrm>
              <a:off x="13264725" y="2661798"/>
              <a:ext cx="4807485" cy="4963403"/>
            </p:xfrm>
            <a:graphic>
              <a:graphicData uri="http://schemas.microsoft.com/office/drawing/2017/model3d">
                <am3d:model3d r:embed="rId8">
                  <am3d:spPr>
                    <a:xfrm>
                      <a:off x="0" y="0"/>
                      <a:ext cx="4807485" cy="4963403"/>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394579" ay="-928329" az="392159"/>
                    <am3d:postTrans dx="0" dy="0" dz="0"/>
                  </am3d:trans>
                  <am3d:raster rName="Office3DRenderer" rVer="16.0.8326">
                    <am3d:blip r:embed="rId9"/>
                  </am3d:raster>
                  <am3d:objViewport viewportSz="73368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Gears">
                <a:extLst>
                  <a:ext uri="{FF2B5EF4-FFF2-40B4-BE49-F238E27FC236}">
                    <a16:creationId xmlns:a16="http://schemas.microsoft.com/office/drawing/2014/main" id="{A023A110-69F0-426A-9743-1056FF82E49E}"/>
                  </a:ext>
                </a:extLst>
              </p:cNvPr>
              <p:cNvPicPr>
                <a:picLocks noGrp="1" noRot="1" noChangeAspect="1" noMove="1" noResize="1" noEditPoints="1" noAdjustHandles="1" noChangeArrowheads="1" noChangeShapeType="1" noCrop="1"/>
              </p:cNvPicPr>
              <p:nvPr/>
            </p:nvPicPr>
            <p:blipFill>
              <a:blip r:embed="rId9"/>
              <a:stretch>
                <a:fillRect/>
              </a:stretch>
            </p:blipFill>
            <p:spPr>
              <a:xfrm>
                <a:off x="13264725" y="2661798"/>
                <a:ext cx="4807485" cy="496340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15 in. Surface Book 2">
                <a:extLst>
                  <a:ext uri="{FF2B5EF4-FFF2-40B4-BE49-F238E27FC236}">
                    <a16:creationId xmlns:a16="http://schemas.microsoft.com/office/drawing/2014/main" id="{3DDDA1C6-96E4-4F1F-93D5-6FCADDE26C34}"/>
                  </a:ext>
                </a:extLst>
              </p:cNvPr>
              <p:cNvGraphicFramePr>
                <a:graphicFrameLocks noChangeAspect="1"/>
              </p:cNvGraphicFramePr>
              <p:nvPr>
                <p:extLst>
                  <p:ext uri="{D42A27DB-BD31-4B8C-83A1-F6EECF244321}">
                    <p14:modId xmlns:p14="http://schemas.microsoft.com/office/powerpoint/2010/main" val="4188254149"/>
                  </p:ext>
                </p:extLst>
              </p:nvPr>
            </p:nvGraphicFramePr>
            <p:xfrm>
              <a:off x="7123938" y="2802880"/>
              <a:ext cx="5803292" cy="4929200"/>
            </p:xfrm>
            <a:graphic>
              <a:graphicData uri="http://schemas.microsoft.com/office/drawing/2017/model3d">
                <am3d:model3d r:embed="rId10">
                  <am3d:spPr>
                    <a:xfrm>
                      <a:off x="0" y="0"/>
                      <a:ext cx="5803292" cy="4929200"/>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x="102058" ay="-1941227" az="-54629"/>
                    <am3d:postTrans dx="0" dy="0" dz="0"/>
                  </am3d:trans>
                  <am3d:raster rName="Office3DRenderer" rVer="16.0.8326">
                    <am3d:blip r:embed="rId11"/>
                  </am3d:raster>
                  <am3d:objViewport viewportSz="71351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15 in. Surface Book 2">
                <a:extLst>
                  <a:ext uri="{FF2B5EF4-FFF2-40B4-BE49-F238E27FC236}">
                    <a16:creationId xmlns:a16="http://schemas.microsoft.com/office/drawing/2014/main" id="{3DDDA1C6-96E4-4F1F-93D5-6FCADDE26C34}"/>
                  </a:ext>
                </a:extLst>
              </p:cNvPr>
              <p:cNvPicPr>
                <a:picLocks noGrp="1" noRot="1" noChangeAspect="1" noMove="1" noResize="1" noEditPoints="1" noAdjustHandles="1" noChangeArrowheads="1" noChangeShapeType="1" noCrop="1"/>
              </p:cNvPicPr>
              <p:nvPr/>
            </p:nvPicPr>
            <p:blipFill>
              <a:blip r:embed="rId11"/>
              <a:stretch>
                <a:fillRect/>
              </a:stretch>
            </p:blipFill>
            <p:spPr>
              <a:xfrm>
                <a:off x="7123938" y="2802880"/>
                <a:ext cx="5803292" cy="4929200"/>
              </a:xfrm>
              <a:prstGeom prst="rect">
                <a:avLst/>
              </a:prstGeom>
            </p:spPr>
          </p:pic>
        </mc:Fallback>
      </mc:AlternateContent>
      <p:cxnSp>
        <p:nvCxnSpPr>
          <p:cNvPr id="5" name="Straight Arrow Connector 4">
            <a:extLst>
              <a:ext uri="{FF2B5EF4-FFF2-40B4-BE49-F238E27FC236}">
                <a16:creationId xmlns:a16="http://schemas.microsoft.com/office/drawing/2014/main" id="{6BA9CB1D-E311-4DDA-95E1-4E2DD9364410}"/>
              </a:ext>
            </a:extLst>
          </p:cNvPr>
          <p:cNvCxnSpPr/>
          <p:nvPr/>
        </p:nvCxnSpPr>
        <p:spPr>
          <a:xfrm flipV="1">
            <a:off x="12614329" y="1901971"/>
            <a:ext cx="1518075" cy="95551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60">
            <a:extLst>
              <a:ext uri="{FF2B5EF4-FFF2-40B4-BE49-F238E27FC236}">
                <a16:creationId xmlns:a16="http://schemas.microsoft.com/office/drawing/2014/main" id="{58A92814-F6C3-4F9B-925E-91D45B53F423}"/>
              </a:ext>
            </a:extLst>
          </p:cNvPr>
          <p:cNvSpPr txBox="1"/>
          <p:nvPr/>
        </p:nvSpPr>
        <p:spPr>
          <a:xfrm>
            <a:off x="12399710" y="58914"/>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dirty="0">
                <a:solidFill>
                  <a:schemeClr val="bg1"/>
                </a:solidFill>
                <a:latin typeface="Garet"/>
                <a:ea typeface="Garet"/>
                <a:cs typeface="Garet"/>
                <a:sym typeface="Garet"/>
              </a:rPr>
              <a:t>Process Signals</a:t>
            </a:r>
          </a:p>
        </p:txBody>
      </p:sp>
      <p:sp>
        <p:nvSpPr>
          <p:cNvPr id="24" name="ZoneTexte 60">
            <a:extLst>
              <a:ext uri="{FF2B5EF4-FFF2-40B4-BE49-F238E27FC236}">
                <a16:creationId xmlns:a16="http://schemas.microsoft.com/office/drawing/2014/main" id="{F58508D6-98B9-4F22-BC10-FA6B56DA6E75}"/>
              </a:ext>
            </a:extLst>
          </p:cNvPr>
          <p:cNvSpPr txBox="1"/>
          <p:nvPr/>
        </p:nvSpPr>
        <p:spPr>
          <a:xfrm>
            <a:off x="12854377" y="8481389"/>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dirty="0">
                <a:solidFill>
                  <a:schemeClr val="bg1"/>
                </a:solidFill>
                <a:latin typeface="Garet"/>
                <a:ea typeface="Garet"/>
                <a:cs typeface="Garet"/>
                <a:sym typeface="Garet"/>
              </a:rPr>
              <a:t>Separate Music</a:t>
            </a:r>
          </a:p>
        </p:txBody>
      </p:sp>
      <p:cxnSp>
        <p:nvCxnSpPr>
          <p:cNvPr id="25" name="Straight Arrow Connector 24">
            <a:extLst>
              <a:ext uri="{FF2B5EF4-FFF2-40B4-BE49-F238E27FC236}">
                <a16:creationId xmlns:a16="http://schemas.microsoft.com/office/drawing/2014/main" id="{4A92312F-FBC4-4832-83FE-C55553CB9A2E}"/>
              </a:ext>
            </a:extLst>
          </p:cNvPr>
          <p:cNvCxnSpPr>
            <a:cxnSpLocks/>
          </p:cNvCxnSpPr>
          <p:nvPr/>
        </p:nvCxnSpPr>
        <p:spPr>
          <a:xfrm>
            <a:off x="12124684" y="8099626"/>
            <a:ext cx="1393484" cy="67184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5485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6871" t="2458" r="55033" b="-2458"/>
          <a:stretch/>
        </p:blipFill>
        <p:spPr>
          <a:xfrm>
            <a:off x="-11194212" y="-4886"/>
            <a:ext cx="19881012" cy="10544735"/>
          </a:xfrm>
          <a:prstGeom prst="rect">
            <a:avLst/>
          </a:prstGeom>
        </p:spPr>
      </p:pic>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909452" y="3318079"/>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5" action="ppaction://hlinksldjump"/>
            <a:extLst>
              <a:ext uri="{FF2B5EF4-FFF2-40B4-BE49-F238E27FC236}">
                <a16:creationId xmlns:a16="http://schemas.microsoft.com/office/drawing/2014/main" id="{0BA77206-B219-43D5-B0BA-487D89E28013}"/>
              </a:ext>
            </a:extLst>
          </p:cNvPr>
          <p:cNvSpPr/>
          <p:nvPr/>
        </p:nvSpPr>
        <p:spPr>
          <a:xfrm>
            <a:off x="657085" y="4661319"/>
            <a:ext cx="761183" cy="7350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5" action="ppaction://hlinksldjump"/>
            <a:extLst>
              <a:ext uri="{FF2B5EF4-FFF2-40B4-BE49-F238E27FC236}">
                <a16:creationId xmlns:a16="http://schemas.microsoft.com/office/drawing/2014/main" id="{1A652C38-DE20-48CA-BF8A-BDB60DEF8286}"/>
              </a:ext>
            </a:extLst>
          </p:cNvPr>
          <p:cNvSpPr/>
          <p:nvPr/>
        </p:nvSpPr>
        <p:spPr>
          <a:xfrm>
            <a:off x="881656" y="6464147"/>
            <a:ext cx="257627" cy="24920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5" action="ppaction://hlinksldjump"/>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6"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113" name="Connecteur droit 56">
            <a:extLst>
              <a:ext uri="{FF2B5EF4-FFF2-40B4-BE49-F238E27FC236}">
                <a16:creationId xmlns:a16="http://schemas.microsoft.com/office/drawing/2014/main" id="{DAC24401-DDF8-4842-AB29-17E0028C186C}"/>
              </a:ext>
            </a:extLst>
          </p:cNvPr>
          <p:cNvCxnSpPr>
            <a:cxnSpLocks/>
            <a:endCxn id="111"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114" name="Ellipse 57">
            <a:hlinkClick r:id="rId6" action="ppaction://hlinksldjump"/>
            <a:extLst>
              <a:ext uri="{FF2B5EF4-FFF2-40B4-BE49-F238E27FC236}">
                <a16:creationId xmlns:a16="http://schemas.microsoft.com/office/drawing/2014/main" id="{C3C9E7B3-2E01-46D3-8D18-7ED14104B68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5" name="ZoneTexte 60">
            <a:extLst>
              <a:ext uri="{FF2B5EF4-FFF2-40B4-BE49-F238E27FC236}">
                <a16:creationId xmlns:a16="http://schemas.microsoft.com/office/drawing/2014/main" id="{57BA6F57-342F-4876-8401-795CBB0CF229}"/>
              </a:ext>
            </a:extLst>
          </p:cNvPr>
          <p:cNvSpPr txBox="1"/>
          <p:nvPr/>
        </p:nvSpPr>
        <p:spPr>
          <a:xfrm>
            <a:off x="2006168" y="3876895"/>
            <a:ext cx="7634274"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Proposed Solution</a:t>
            </a:r>
          </a:p>
        </p:txBody>
      </p:sp>
      <p:sp>
        <p:nvSpPr>
          <p:cNvPr id="116" name="ZoneTexte 61">
            <a:extLst>
              <a:ext uri="{FF2B5EF4-FFF2-40B4-BE49-F238E27FC236}">
                <a16:creationId xmlns:a16="http://schemas.microsoft.com/office/drawing/2014/main" id="{43089678-07B2-4E96-B5C1-7D58490F7C1D}"/>
              </a:ext>
            </a:extLst>
          </p:cNvPr>
          <p:cNvSpPr txBox="1"/>
          <p:nvPr/>
        </p:nvSpPr>
        <p:spPr>
          <a:xfrm>
            <a:off x="2006168" y="5581645"/>
            <a:ext cx="6049208" cy="1800493"/>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chemeClr val="bg1"/>
                </a:solidFill>
              </a:rPr>
              <a:t>The idea is to turn voice commands into text so the computer can understand and do what the user says. At the same time, we use AI—specifically transformer models—to separate music into parts like vocals, drums, and instruments. This creates a smart system that combines voice control with powerful music separation.</a:t>
            </a:r>
            <a:endParaRPr lang="en-US" dirty="0">
              <a:solidFill>
                <a:schemeClr val="bg1"/>
              </a:solidFill>
              <a:latin typeface="Calibri"/>
            </a:endParaRPr>
          </a:p>
        </p:txBody>
      </p:sp>
      <p:sp>
        <p:nvSpPr>
          <p:cNvPr id="117" name="Rectangle : coins arrondis 62">
            <a:extLst>
              <a:ext uri="{FF2B5EF4-FFF2-40B4-BE49-F238E27FC236}">
                <a16:creationId xmlns:a16="http://schemas.microsoft.com/office/drawing/2014/main" id="{39BD8414-6387-4FCC-97E7-4F64B637EAB4}"/>
              </a:ext>
            </a:extLst>
          </p:cNvPr>
          <p:cNvSpPr/>
          <p:nvPr/>
        </p:nvSpPr>
        <p:spPr>
          <a:xfrm>
            <a:off x="2139723" y="7653349"/>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118" name="ZoneTexte 63">
            <a:extLst>
              <a:ext uri="{FF2B5EF4-FFF2-40B4-BE49-F238E27FC236}">
                <a16:creationId xmlns:a16="http://schemas.microsoft.com/office/drawing/2014/main" id="{CD38E456-6A6B-46A1-B533-84DA1E5FAD0A}"/>
              </a:ext>
            </a:extLst>
          </p:cNvPr>
          <p:cNvSpPr txBox="1"/>
          <p:nvPr/>
        </p:nvSpPr>
        <p:spPr>
          <a:xfrm>
            <a:off x="2313807" y="7744053"/>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Malaysia</a:t>
            </a:r>
            <a:endParaRPr lang="en-US" sz="4800" dirty="0">
              <a:solidFill>
                <a:srgbClr val="000000"/>
              </a:solidFill>
              <a:latin typeface="Calibri"/>
            </a:endParaRPr>
          </a:p>
        </p:txBody>
      </p:sp>
      <p:sp>
        <p:nvSpPr>
          <p:cNvPr id="19" name="Rectangle 59">
            <a:extLst>
              <a:ext uri="{FF2B5EF4-FFF2-40B4-BE49-F238E27FC236}">
                <a16:creationId xmlns:a16="http://schemas.microsoft.com/office/drawing/2014/main" id="{F8803170-FC02-4452-8388-67DFB5315927}"/>
              </a:ext>
            </a:extLst>
          </p:cNvPr>
          <p:cNvSpPr/>
          <p:nvPr/>
        </p:nvSpPr>
        <p:spPr>
          <a:xfrm>
            <a:off x="8055376" y="-419099"/>
            <a:ext cx="12154057" cy="11292352"/>
          </a:xfrm>
          <a:prstGeom prst="rect">
            <a:avLst/>
          </a:prstGeom>
          <a:solidFill>
            <a:schemeClr val="tx1">
              <a:lumMod val="95000"/>
              <a:lumOff val="5000"/>
            </a:schemeClr>
          </a:solidFill>
          <a:ln/>
        </p:spPr>
        <p:style>
          <a:lnRef idx="0">
            <a:schemeClr val="accent1"/>
          </a:lnRef>
          <a:fillRef idx="3">
            <a:schemeClr val="accent1"/>
          </a:fillRef>
          <a:effectRef idx="3">
            <a:schemeClr val="accent1"/>
          </a:effectRef>
          <a:fontRef idx="minor">
            <a:schemeClr val="lt1"/>
          </a:fontRef>
        </p:style>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sp>
        <p:nvSpPr>
          <p:cNvPr id="21" name="Rectangle 59">
            <a:extLst>
              <a:ext uri="{FF2B5EF4-FFF2-40B4-BE49-F238E27FC236}">
                <a16:creationId xmlns:a16="http://schemas.microsoft.com/office/drawing/2014/main" id="{8859C792-1F35-4390-A9AD-52626DCDBD99}"/>
              </a:ext>
            </a:extLst>
          </p:cNvPr>
          <p:cNvSpPr/>
          <p:nvPr/>
        </p:nvSpPr>
        <p:spPr>
          <a:xfrm>
            <a:off x="-1274510" y="-752502"/>
            <a:ext cx="21391304" cy="11625755"/>
          </a:xfrm>
          <a:prstGeom prst="rect">
            <a:avLst/>
          </a:prstGeom>
          <a:solidFill>
            <a:srgbClr val="000000">
              <a:alpha val="50000"/>
            </a:srgbClr>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mc:AlternateContent xmlns:mc="http://schemas.openxmlformats.org/markup-compatibility/2006">
        <mc:Choice xmlns:am3d="http://schemas.microsoft.com/office/drawing/2017/model3d" Requires="am3d">
          <p:graphicFrame>
            <p:nvGraphicFramePr>
              <p:cNvPr id="22" name="3D Model 21" descr="Gears">
                <a:extLst>
                  <a:ext uri="{FF2B5EF4-FFF2-40B4-BE49-F238E27FC236}">
                    <a16:creationId xmlns:a16="http://schemas.microsoft.com/office/drawing/2014/main" id="{A023A110-69F0-426A-9743-1056FF82E49E}"/>
                  </a:ext>
                </a:extLst>
              </p:cNvPr>
              <p:cNvGraphicFramePr>
                <a:graphicFrameLocks noChangeAspect="1"/>
              </p:cNvGraphicFramePr>
              <p:nvPr>
                <p:extLst>
                  <p:ext uri="{D42A27DB-BD31-4B8C-83A1-F6EECF244321}">
                    <p14:modId xmlns:p14="http://schemas.microsoft.com/office/powerpoint/2010/main" val="1526133062"/>
                  </p:ext>
                </p:extLst>
              </p:nvPr>
            </p:nvGraphicFramePr>
            <p:xfrm>
              <a:off x="11760975" y="2161297"/>
              <a:ext cx="5281643" cy="5452939"/>
            </p:xfrm>
            <a:graphic>
              <a:graphicData uri="http://schemas.microsoft.com/office/drawing/2017/model3d">
                <am3d:model3d r:embed="rId7">
                  <am3d:spPr>
                    <a:xfrm>
                      <a:off x="0" y="0"/>
                      <a:ext cx="5281643" cy="5452939"/>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394579" ay="-928329" az="392159"/>
                    <am3d:postTrans dx="0" dy="0" dz="0"/>
                  </am3d:trans>
                  <am3d:raster rName="Office3DRenderer" rVer="16.0.8326">
                    <am3d:blip r:embed="rId8"/>
                  </am3d:raster>
                  <am3d:objViewport viewportSz="80604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Gears">
                <a:extLst>
                  <a:ext uri="{FF2B5EF4-FFF2-40B4-BE49-F238E27FC236}">
                    <a16:creationId xmlns:a16="http://schemas.microsoft.com/office/drawing/2014/main" id="{A023A110-69F0-426A-9743-1056FF82E49E}"/>
                  </a:ext>
                </a:extLst>
              </p:cNvPr>
              <p:cNvPicPr>
                <a:picLocks noGrp="1" noRot="1" noChangeAspect="1" noMove="1" noResize="1" noEditPoints="1" noAdjustHandles="1" noChangeArrowheads="1" noChangeShapeType="1" noCrop="1"/>
              </p:cNvPicPr>
              <p:nvPr/>
            </p:nvPicPr>
            <p:blipFill>
              <a:blip r:embed="rId8"/>
              <a:stretch>
                <a:fillRect/>
              </a:stretch>
            </p:blipFill>
            <p:spPr>
              <a:xfrm>
                <a:off x="11760975" y="2161297"/>
                <a:ext cx="5281643" cy="5452939"/>
              </a:xfrm>
              <a:prstGeom prst="rect">
                <a:avLst/>
              </a:prstGeom>
            </p:spPr>
          </p:pic>
        </mc:Fallback>
      </mc:AlternateContent>
    </p:spTree>
    <p:extLst>
      <p:ext uri="{BB962C8B-B14F-4D97-AF65-F5344CB8AC3E}">
        <p14:creationId xmlns:p14="http://schemas.microsoft.com/office/powerpoint/2010/main" val="2801112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9640789"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1377269" y="-128868"/>
            <a:ext cx="21391304" cy="10544735"/>
          </a:xfrm>
          <a:prstGeom prst="rect">
            <a:avLst/>
          </a:prstGeom>
          <a:solidFill>
            <a:srgbClr val="000000">
              <a:alpha val="50000"/>
            </a:srgbClr>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909452" y="3318079"/>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6" action="ppaction://hlinksldjump"/>
            <a:extLst>
              <a:ext uri="{FF2B5EF4-FFF2-40B4-BE49-F238E27FC236}">
                <a16:creationId xmlns:a16="http://schemas.microsoft.com/office/drawing/2014/main" id="{0BA77206-B219-43D5-B0BA-487D89E28013}"/>
              </a:ext>
            </a:extLst>
          </p:cNvPr>
          <p:cNvSpPr/>
          <p:nvPr/>
        </p:nvSpPr>
        <p:spPr>
          <a:xfrm>
            <a:off x="657085" y="4661319"/>
            <a:ext cx="761183" cy="73503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7" action="ppaction://hlinksldjump"/>
            <a:extLst>
              <a:ext uri="{FF2B5EF4-FFF2-40B4-BE49-F238E27FC236}">
                <a16:creationId xmlns:a16="http://schemas.microsoft.com/office/drawing/2014/main" id="{1A652C38-DE20-48CA-BF8A-BDB60DEF8286}"/>
              </a:ext>
            </a:extLst>
          </p:cNvPr>
          <p:cNvSpPr/>
          <p:nvPr/>
        </p:nvSpPr>
        <p:spPr>
          <a:xfrm>
            <a:off x="881656" y="6464147"/>
            <a:ext cx="257627" cy="24920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5" action="ppaction://hlinksldjump"/>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8"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113" name="Connecteur droit 56">
            <a:extLst>
              <a:ext uri="{FF2B5EF4-FFF2-40B4-BE49-F238E27FC236}">
                <a16:creationId xmlns:a16="http://schemas.microsoft.com/office/drawing/2014/main" id="{DAC24401-DDF8-4842-AB29-17E0028C186C}"/>
              </a:ext>
            </a:extLst>
          </p:cNvPr>
          <p:cNvCxnSpPr>
            <a:cxnSpLocks/>
            <a:endCxn id="111"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114" name="Ellipse 57">
            <a:hlinkClick r:id="rId8" action="ppaction://hlinksldjump"/>
            <a:extLst>
              <a:ext uri="{FF2B5EF4-FFF2-40B4-BE49-F238E27FC236}">
                <a16:creationId xmlns:a16="http://schemas.microsoft.com/office/drawing/2014/main" id="{C3C9E7B3-2E01-46D3-8D18-7ED14104B68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5" name="ZoneTexte 60">
            <a:extLst>
              <a:ext uri="{FF2B5EF4-FFF2-40B4-BE49-F238E27FC236}">
                <a16:creationId xmlns:a16="http://schemas.microsoft.com/office/drawing/2014/main" id="{57BA6F57-342F-4876-8401-795CBB0CF229}"/>
              </a:ext>
            </a:extLst>
          </p:cNvPr>
          <p:cNvSpPr txBox="1"/>
          <p:nvPr/>
        </p:nvSpPr>
        <p:spPr>
          <a:xfrm>
            <a:off x="2006168" y="3876895"/>
            <a:ext cx="7634274"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Proposed Solution</a:t>
            </a:r>
          </a:p>
        </p:txBody>
      </p:sp>
      <p:sp>
        <p:nvSpPr>
          <p:cNvPr id="116" name="ZoneTexte 61">
            <a:extLst>
              <a:ext uri="{FF2B5EF4-FFF2-40B4-BE49-F238E27FC236}">
                <a16:creationId xmlns:a16="http://schemas.microsoft.com/office/drawing/2014/main" id="{43089678-07B2-4E96-B5C1-7D58490F7C1D}"/>
              </a:ext>
            </a:extLst>
          </p:cNvPr>
          <p:cNvSpPr txBox="1"/>
          <p:nvPr/>
        </p:nvSpPr>
        <p:spPr>
          <a:xfrm>
            <a:off x="2006168" y="5581645"/>
            <a:ext cx="6049208" cy="1800493"/>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chemeClr val="bg1"/>
                </a:solidFill>
              </a:rPr>
              <a:t>The idea is to turn voice commands into text so the computer can understand and do what the user says. At the same time, we use AI—specifically transformer models—to separate music into parts like vocals, drums, and instruments. This creates a smart system that combines voice control with powerful music separation.</a:t>
            </a:r>
            <a:endParaRPr lang="en-US" dirty="0">
              <a:solidFill>
                <a:schemeClr val="bg1"/>
              </a:solidFill>
              <a:latin typeface="Calibri"/>
            </a:endParaRPr>
          </a:p>
        </p:txBody>
      </p:sp>
      <p:sp>
        <p:nvSpPr>
          <p:cNvPr id="117" name="Rectangle : coins arrondis 62">
            <a:extLst>
              <a:ext uri="{FF2B5EF4-FFF2-40B4-BE49-F238E27FC236}">
                <a16:creationId xmlns:a16="http://schemas.microsoft.com/office/drawing/2014/main" id="{39BD8414-6387-4FCC-97E7-4F64B637EAB4}"/>
              </a:ext>
            </a:extLst>
          </p:cNvPr>
          <p:cNvSpPr/>
          <p:nvPr/>
        </p:nvSpPr>
        <p:spPr>
          <a:xfrm>
            <a:off x="2139723" y="7653349"/>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118" name="ZoneTexte 63">
            <a:extLst>
              <a:ext uri="{FF2B5EF4-FFF2-40B4-BE49-F238E27FC236}">
                <a16:creationId xmlns:a16="http://schemas.microsoft.com/office/drawing/2014/main" id="{CD38E456-6A6B-46A1-B533-84DA1E5FAD0A}"/>
              </a:ext>
            </a:extLst>
          </p:cNvPr>
          <p:cNvSpPr txBox="1"/>
          <p:nvPr/>
        </p:nvSpPr>
        <p:spPr>
          <a:xfrm>
            <a:off x="2313807" y="7744053"/>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Malaysia</a:t>
            </a:r>
            <a:endParaRPr lang="en-US" sz="4800" dirty="0">
              <a:solidFill>
                <a:srgbClr val="000000"/>
              </a:solidFill>
              <a:latin typeface="Calibri"/>
            </a:endParaRPr>
          </a:p>
        </p:txBody>
      </p:sp>
      <p:pic>
        <p:nvPicPr>
          <p:cNvPr id="16" name="Picture 15">
            <a:extLst>
              <a:ext uri="{FF2B5EF4-FFF2-40B4-BE49-F238E27FC236}">
                <a16:creationId xmlns:a16="http://schemas.microsoft.com/office/drawing/2014/main" id="{AFAA6C29-9ECD-4517-AB3D-069BB8157B0A}"/>
              </a:ext>
            </a:extLst>
          </p:cNvPr>
          <p:cNvPicPr>
            <a:picLocks noChangeAspect="1"/>
          </p:cNvPicPr>
          <p:nvPr/>
        </p:nvPicPr>
        <p:blipFill>
          <a:blip r:embed="rId9"/>
          <a:stretch>
            <a:fillRect/>
          </a:stretch>
        </p:blipFill>
        <p:spPr>
          <a:xfrm>
            <a:off x="23631745" y="1306739"/>
            <a:ext cx="10982184" cy="6346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740433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9640789"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1551652" y="-56354"/>
            <a:ext cx="21391304" cy="10871479"/>
          </a:xfrm>
          <a:prstGeom prst="rect">
            <a:avLst/>
          </a:prstGeom>
          <a:solidFill>
            <a:srgbClr val="000000">
              <a:alpha val="50000"/>
            </a:srgbClr>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sp>
        <p:nvSpPr>
          <p:cNvPr id="95" name="Graphique 15" descr="Ligne fléchée : droite avec un remplissage uni">
            <a:hlinkClick r:id="" action="ppaction://hlinkshowjump?jump=previousslide"/>
            <a:extLst>
              <a:ext uri="{FF2B5EF4-FFF2-40B4-BE49-F238E27FC236}">
                <a16:creationId xmlns:a16="http://schemas.microsoft.com/office/drawing/2014/main" id="{24CC177D-A56A-4C94-9B59-CD06372B8D97}"/>
              </a:ext>
            </a:extLst>
          </p:cNvPr>
          <p:cNvSpPr/>
          <p:nvPr/>
        </p:nvSpPr>
        <p:spPr>
          <a:xfrm>
            <a:off x="8969894" y="7869829"/>
            <a:ext cx="696978" cy="277379"/>
          </a:xfrm>
          <a:custGeom>
            <a:avLst/>
            <a:gdLst>
              <a:gd name="f0" fmla="val 10800000"/>
              <a:gd name="f1" fmla="val 5400000"/>
              <a:gd name="f2" fmla="val 180"/>
              <a:gd name="f3" fmla="val w"/>
              <a:gd name="f4" fmla="val h"/>
              <a:gd name="f5" fmla="val 0"/>
              <a:gd name="f6" fmla="val 436562"/>
              <a:gd name="f7" fmla="val 168671"/>
              <a:gd name="f8" fmla="val 421680"/>
              <a:gd name="f9" fmla="val 69453"/>
              <a:gd name="f10" fmla="val 50602"/>
              <a:gd name="f11" fmla="val 94754"/>
              <a:gd name="f12" fmla="val 25301"/>
              <a:gd name="f13" fmla="val 100707"/>
              <a:gd name="f14" fmla="val 19348"/>
              <a:gd name="f15" fmla="val 9922"/>
              <a:gd name="f16" fmla="val 4465"/>
              <a:gd name="f17" fmla="val 88801"/>
              <a:gd name="f18" fmla="+- 0 0 1488"/>
              <a:gd name="f19" fmla="val 79375"/>
              <a:gd name="f20" fmla="val 73918"/>
              <a:gd name="f21" fmla="val 79871"/>
              <a:gd name="f22" fmla="val 89297"/>
              <a:gd name="f23" fmla="val 164207"/>
              <a:gd name="f24" fmla="val 76895"/>
              <a:gd name="f25" fmla="val 167184"/>
              <a:gd name="f26" fmla="val 80863"/>
              <a:gd name="f27" fmla="val 168672"/>
              <a:gd name="f28" fmla="val 84336"/>
              <a:gd name="f29" fmla="val 87809"/>
              <a:gd name="f30" fmla="val 91777"/>
              <a:gd name="f31" fmla="val 158254"/>
              <a:gd name="f32" fmla="val 148828"/>
              <a:gd name="f33" fmla="val 143371"/>
              <a:gd name="f34" fmla="val 99219"/>
              <a:gd name="f35" fmla="val 430113"/>
              <a:gd name="f36" fmla="val 436563"/>
              <a:gd name="f37" fmla="val 92770"/>
              <a:gd name="f38" fmla="val 75902"/>
              <a:gd name="f39" fmla="+- 0 0 -90"/>
              <a:gd name="f40" fmla="*/ f3 1 436562"/>
              <a:gd name="f41" fmla="*/ f4 1 168671"/>
              <a:gd name="f42" fmla="+- f7 0 f5"/>
              <a:gd name="f43" fmla="+- f6 0 f5"/>
              <a:gd name="f44" fmla="*/ f39 f0 1"/>
              <a:gd name="f45" fmla="*/ f43 1 436562"/>
              <a:gd name="f46" fmla="*/ f42 1 168671"/>
              <a:gd name="f47" fmla="*/ 421680 f43 1"/>
              <a:gd name="f48" fmla="*/ 69453 f42 1"/>
              <a:gd name="f49" fmla="*/ 50602 f43 1"/>
              <a:gd name="f50" fmla="*/ 94754 f43 1"/>
              <a:gd name="f51" fmla="*/ 25301 f42 1"/>
              <a:gd name="f52" fmla="*/ 4465 f42 1"/>
              <a:gd name="f53" fmla="*/ 73918 f43 1"/>
              <a:gd name="f54" fmla="*/ 4465 f43 1"/>
              <a:gd name="f55" fmla="*/ 73918 f42 1"/>
              <a:gd name="f56" fmla="*/ 94754 f42 1"/>
              <a:gd name="f57" fmla="*/ 164207 f42 1"/>
              <a:gd name="f58" fmla="*/ 84336 f43 1"/>
              <a:gd name="f59" fmla="*/ 168672 f42 1"/>
              <a:gd name="f60" fmla="*/ 143371 f42 1"/>
              <a:gd name="f61" fmla="*/ 99219 f42 1"/>
              <a:gd name="f62" fmla="*/ 436563 f43 1"/>
              <a:gd name="f63" fmla="*/ 84336 f42 1"/>
              <a:gd name="f64" fmla="*/ f44 1 f2"/>
              <a:gd name="f65" fmla="*/ f47 1 436562"/>
              <a:gd name="f66" fmla="*/ f48 1 168671"/>
              <a:gd name="f67" fmla="*/ f49 1 436562"/>
              <a:gd name="f68" fmla="*/ f50 1 436562"/>
              <a:gd name="f69" fmla="*/ f51 1 168671"/>
              <a:gd name="f70" fmla="*/ f52 1 168671"/>
              <a:gd name="f71" fmla="*/ f53 1 436562"/>
              <a:gd name="f72" fmla="*/ f54 1 436562"/>
              <a:gd name="f73" fmla="*/ f55 1 168671"/>
              <a:gd name="f74" fmla="*/ f56 1 168671"/>
              <a:gd name="f75" fmla="*/ f57 1 168671"/>
              <a:gd name="f76" fmla="*/ f58 1 436562"/>
              <a:gd name="f77" fmla="*/ f59 1 168671"/>
              <a:gd name="f78" fmla="*/ f60 1 168671"/>
              <a:gd name="f79" fmla="*/ f61 1 168671"/>
              <a:gd name="f80" fmla="*/ f62 1 436562"/>
              <a:gd name="f81" fmla="*/ f63 1 168671"/>
              <a:gd name="f82" fmla="*/ f5 1 f45"/>
              <a:gd name="f83" fmla="*/ f6 1 f45"/>
              <a:gd name="f84" fmla="*/ f5 1 f46"/>
              <a:gd name="f85" fmla="*/ f7 1 f46"/>
              <a:gd name="f86" fmla="+- f64 0 f1"/>
              <a:gd name="f87" fmla="*/ f65 1 f45"/>
              <a:gd name="f88" fmla="*/ f66 1 f46"/>
              <a:gd name="f89" fmla="*/ f67 1 f45"/>
              <a:gd name="f90" fmla="*/ f68 1 f45"/>
              <a:gd name="f91" fmla="*/ f69 1 f46"/>
              <a:gd name="f92" fmla="*/ f70 1 f46"/>
              <a:gd name="f93" fmla="*/ f71 1 f45"/>
              <a:gd name="f94" fmla="*/ f72 1 f45"/>
              <a:gd name="f95" fmla="*/ f73 1 f46"/>
              <a:gd name="f96" fmla="*/ f74 1 f46"/>
              <a:gd name="f97" fmla="*/ f75 1 f46"/>
              <a:gd name="f98" fmla="*/ f76 1 f45"/>
              <a:gd name="f99" fmla="*/ f77 1 f46"/>
              <a:gd name="f100" fmla="*/ f78 1 f46"/>
              <a:gd name="f101" fmla="*/ f79 1 f46"/>
              <a:gd name="f102" fmla="*/ f80 1 f45"/>
              <a:gd name="f103" fmla="*/ f81 1 f46"/>
              <a:gd name="f104" fmla="*/ f82 f40 1"/>
              <a:gd name="f105" fmla="*/ f83 f40 1"/>
              <a:gd name="f106" fmla="*/ f85 f41 1"/>
              <a:gd name="f107" fmla="*/ f84 f41 1"/>
              <a:gd name="f108" fmla="*/ f87 f40 1"/>
              <a:gd name="f109" fmla="*/ f88 f41 1"/>
              <a:gd name="f110" fmla="*/ f89 f40 1"/>
              <a:gd name="f111" fmla="*/ f90 f40 1"/>
              <a:gd name="f112" fmla="*/ f91 f41 1"/>
              <a:gd name="f113" fmla="*/ f92 f41 1"/>
              <a:gd name="f114" fmla="*/ f93 f40 1"/>
              <a:gd name="f115" fmla="*/ f94 f40 1"/>
              <a:gd name="f116" fmla="*/ f95 f41 1"/>
              <a:gd name="f117" fmla="*/ f96 f41 1"/>
              <a:gd name="f118" fmla="*/ f97 f41 1"/>
              <a:gd name="f119" fmla="*/ f98 f40 1"/>
              <a:gd name="f120" fmla="*/ f99 f41 1"/>
              <a:gd name="f121" fmla="*/ f100 f41 1"/>
              <a:gd name="f122" fmla="*/ f101 f41 1"/>
              <a:gd name="f123" fmla="*/ f102 f40 1"/>
              <a:gd name="f124" fmla="*/ f103 f41 1"/>
            </a:gdLst>
            <a:ahLst/>
            <a:cxnLst>
              <a:cxn ang="3cd4">
                <a:pos x="hc" y="t"/>
              </a:cxn>
              <a:cxn ang="0">
                <a:pos x="r" y="vc"/>
              </a:cxn>
              <a:cxn ang="cd4">
                <a:pos x="hc" y="b"/>
              </a:cxn>
              <a:cxn ang="cd2">
                <a:pos x="l" y="vc"/>
              </a:cxn>
              <a:cxn ang="f86">
                <a:pos x="f108" y="f109"/>
              </a:cxn>
              <a:cxn ang="f86">
                <a:pos x="f110" y="f109"/>
              </a:cxn>
              <a:cxn ang="f86">
                <a:pos x="f111" y="f112"/>
              </a:cxn>
              <a:cxn ang="f86">
                <a:pos x="f111" y="f113"/>
              </a:cxn>
              <a:cxn ang="f86">
                <a:pos x="f114" y="f113"/>
              </a:cxn>
              <a:cxn ang="f86">
                <a:pos x="f115" y="f116"/>
              </a:cxn>
              <a:cxn ang="f86">
                <a:pos x="f115" y="f117"/>
              </a:cxn>
              <a:cxn ang="f86">
                <a:pos x="f114" y="f118"/>
              </a:cxn>
              <a:cxn ang="f86">
                <a:pos x="f119" y="f120"/>
              </a:cxn>
              <a:cxn ang="f86">
                <a:pos x="f111" y="f118"/>
              </a:cxn>
              <a:cxn ang="f86">
                <a:pos x="f111" y="f121"/>
              </a:cxn>
              <a:cxn ang="f86">
                <a:pos x="f110" y="f122"/>
              </a:cxn>
              <a:cxn ang="f86">
                <a:pos x="f108" y="f122"/>
              </a:cxn>
              <a:cxn ang="f86">
                <a:pos x="f123" y="f124"/>
              </a:cxn>
              <a:cxn ang="f86">
                <a:pos x="f108" y="f109"/>
              </a:cxn>
            </a:cxnLst>
            <a:rect l="f104" t="f107" r="f105" b="f106"/>
            <a:pathLst>
              <a:path w="436562" h="168671">
                <a:moveTo>
                  <a:pt x="f8" y="f9"/>
                </a:moveTo>
                <a:lnTo>
                  <a:pt x="f10" y="f9"/>
                </a:lnTo>
                <a:lnTo>
                  <a:pt x="f11" y="f12"/>
                </a:lnTo>
                <a:cubicBezTo>
                  <a:pt x="f13" y="f14"/>
                  <a:pt x="f13" y="f15"/>
                  <a:pt x="f11" y="f16"/>
                </a:cubicBezTo>
                <a:cubicBezTo>
                  <a:pt x="f17" y="f18"/>
                  <a:pt x="f19" y="f18"/>
                  <a:pt x="f20" y="f16"/>
                </a:cubicBezTo>
                <a:lnTo>
                  <a:pt x="f16" y="f20"/>
                </a:lnTo>
                <a:cubicBezTo>
                  <a:pt x="f18" y="f21"/>
                  <a:pt x="f18" y="f22"/>
                  <a:pt x="f16" y="f11"/>
                </a:cubicBezTo>
                <a:lnTo>
                  <a:pt x="f20" y="f23"/>
                </a:lnTo>
                <a:cubicBezTo>
                  <a:pt x="f24" y="f25"/>
                  <a:pt x="f26" y="f27"/>
                  <a:pt x="f28" y="f27"/>
                </a:cubicBezTo>
                <a:cubicBezTo>
                  <a:pt x="f29" y="f27"/>
                  <a:pt x="f30" y="f25"/>
                  <a:pt x="f11" y="f23"/>
                </a:cubicBezTo>
                <a:cubicBezTo>
                  <a:pt x="f13" y="f31"/>
                  <a:pt x="f13" y="f32"/>
                  <a:pt x="f11" y="f33"/>
                </a:cubicBezTo>
                <a:lnTo>
                  <a:pt x="f10" y="f34"/>
                </a:lnTo>
                <a:lnTo>
                  <a:pt x="f8" y="f34"/>
                </a:lnTo>
                <a:cubicBezTo>
                  <a:pt x="f35" y="f34"/>
                  <a:pt x="f36" y="f37"/>
                  <a:pt x="f36" y="f28"/>
                </a:cubicBezTo>
                <a:cubicBezTo>
                  <a:pt x="f36" y="f38"/>
                  <a:pt x="f35" y="f9"/>
                  <a:pt x="f8" y="f9"/>
                </a:cubicBezTo>
                <a:close/>
              </a:path>
            </a:pathLst>
          </a:custGeom>
          <a:solidFill>
            <a:srgbClr val="FFFFFF"/>
          </a:solidFill>
          <a:ln cap="flat">
            <a:noFill/>
            <a:prstDash val="solid"/>
          </a:ln>
        </p:spPr>
        <p:txBody>
          <a:bodyPr vert="horz" wrap="square" lIns="137160" tIns="68580" rIns="137160" bIns="68580" anchor="ctr" anchorCtr="0" compatLnSpc="1">
            <a:noAutofit/>
          </a:bodyPr>
          <a:lstStyle/>
          <a:p>
            <a:pPr defTabSz="1371600">
              <a:defRPr sz="1800" b="0" i="0" u="none" strike="noStrike" kern="0" cap="none" spc="0" baseline="0">
                <a:solidFill>
                  <a:srgbClr val="000000"/>
                </a:solidFill>
                <a:uFillTx/>
              </a:defRPr>
            </a:pPr>
            <a:endParaRPr lang="fr-FR" sz="2700">
              <a:solidFill>
                <a:srgbClr val="000000"/>
              </a:solidFill>
              <a:latin typeface="Calibri"/>
            </a:endParaRPr>
          </a:p>
        </p:txBody>
      </p:sp>
      <p:sp>
        <p:nvSpPr>
          <p:cNvPr id="96" name="Graphique 15" descr="Ligne fléchée : droite avec un remplissage uni">
            <a:hlinkClick r:id="" action="ppaction://hlinkshowjump?jump=nextslide"/>
            <a:extLst>
              <a:ext uri="{FF2B5EF4-FFF2-40B4-BE49-F238E27FC236}">
                <a16:creationId xmlns:a16="http://schemas.microsoft.com/office/drawing/2014/main" id="{1823B14F-FA2A-4E50-995C-2EEE65D22F93}"/>
              </a:ext>
            </a:extLst>
          </p:cNvPr>
          <p:cNvSpPr/>
          <p:nvPr/>
        </p:nvSpPr>
        <p:spPr>
          <a:xfrm flipH="1">
            <a:off x="9941768" y="7869829"/>
            <a:ext cx="696978" cy="277379"/>
          </a:xfrm>
          <a:custGeom>
            <a:avLst/>
            <a:gdLst>
              <a:gd name="f0" fmla="val 10800000"/>
              <a:gd name="f1" fmla="val 5400000"/>
              <a:gd name="f2" fmla="val 180"/>
              <a:gd name="f3" fmla="val w"/>
              <a:gd name="f4" fmla="val h"/>
              <a:gd name="f5" fmla="val 0"/>
              <a:gd name="f6" fmla="val 436562"/>
              <a:gd name="f7" fmla="val 168671"/>
              <a:gd name="f8" fmla="val 421680"/>
              <a:gd name="f9" fmla="val 69453"/>
              <a:gd name="f10" fmla="val 50602"/>
              <a:gd name="f11" fmla="val 94754"/>
              <a:gd name="f12" fmla="val 25301"/>
              <a:gd name="f13" fmla="val 100707"/>
              <a:gd name="f14" fmla="val 19348"/>
              <a:gd name="f15" fmla="val 9922"/>
              <a:gd name="f16" fmla="val 4465"/>
              <a:gd name="f17" fmla="val 88801"/>
              <a:gd name="f18" fmla="+- 0 0 1488"/>
              <a:gd name="f19" fmla="val 79375"/>
              <a:gd name="f20" fmla="val 73918"/>
              <a:gd name="f21" fmla="val 79871"/>
              <a:gd name="f22" fmla="val 89297"/>
              <a:gd name="f23" fmla="val 164207"/>
              <a:gd name="f24" fmla="val 76895"/>
              <a:gd name="f25" fmla="val 167184"/>
              <a:gd name="f26" fmla="val 80863"/>
              <a:gd name="f27" fmla="val 168672"/>
              <a:gd name="f28" fmla="val 84336"/>
              <a:gd name="f29" fmla="val 87809"/>
              <a:gd name="f30" fmla="val 91777"/>
              <a:gd name="f31" fmla="val 158254"/>
              <a:gd name="f32" fmla="val 148828"/>
              <a:gd name="f33" fmla="val 143371"/>
              <a:gd name="f34" fmla="val 99219"/>
              <a:gd name="f35" fmla="val 430113"/>
              <a:gd name="f36" fmla="val 436563"/>
              <a:gd name="f37" fmla="val 92770"/>
              <a:gd name="f38" fmla="val 75902"/>
              <a:gd name="f39" fmla="+- 0 0 -90"/>
              <a:gd name="f40" fmla="*/ f3 1 436562"/>
              <a:gd name="f41" fmla="*/ f4 1 168671"/>
              <a:gd name="f42" fmla="+- f7 0 f5"/>
              <a:gd name="f43" fmla="+- f6 0 f5"/>
              <a:gd name="f44" fmla="*/ f39 f0 1"/>
              <a:gd name="f45" fmla="*/ f43 1 436562"/>
              <a:gd name="f46" fmla="*/ f42 1 168671"/>
              <a:gd name="f47" fmla="*/ 421680 f43 1"/>
              <a:gd name="f48" fmla="*/ 69453 f42 1"/>
              <a:gd name="f49" fmla="*/ 50602 f43 1"/>
              <a:gd name="f50" fmla="*/ 94754 f43 1"/>
              <a:gd name="f51" fmla="*/ 25301 f42 1"/>
              <a:gd name="f52" fmla="*/ 4465 f42 1"/>
              <a:gd name="f53" fmla="*/ 73918 f43 1"/>
              <a:gd name="f54" fmla="*/ 4465 f43 1"/>
              <a:gd name="f55" fmla="*/ 73918 f42 1"/>
              <a:gd name="f56" fmla="*/ 94754 f42 1"/>
              <a:gd name="f57" fmla="*/ 164207 f42 1"/>
              <a:gd name="f58" fmla="*/ 84336 f43 1"/>
              <a:gd name="f59" fmla="*/ 168672 f42 1"/>
              <a:gd name="f60" fmla="*/ 143371 f42 1"/>
              <a:gd name="f61" fmla="*/ 99219 f42 1"/>
              <a:gd name="f62" fmla="*/ 436563 f43 1"/>
              <a:gd name="f63" fmla="*/ 84336 f42 1"/>
              <a:gd name="f64" fmla="*/ f44 1 f2"/>
              <a:gd name="f65" fmla="*/ f47 1 436562"/>
              <a:gd name="f66" fmla="*/ f48 1 168671"/>
              <a:gd name="f67" fmla="*/ f49 1 436562"/>
              <a:gd name="f68" fmla="*/ f50 1 436562"/>
              <a:gd name="f69" fmla="*/ f51 1 168671"/>
              <a:gd name="f70" fmla="*/ f52 1 168671"/>
              <a:gd name="f71" fmla="*/ f53 1 436562"/>
              <a:gd name="f72" fmla="*/ f54 1 436562"/>
              <a:gd name="f73" fmla="*/ f55 1 168671"/>
              <a:gd name="f74" fmla="*/ f56 1 168671"/>
              <a:gd name="f75" fmla="*/ f57 1 168671"/>
              <a:gd name="f76" fmla="*/ f58 1 436562"/>
              <a:gd name="f77" fmla="*/ f59 1 168671"/>
              <a:gd name="f78" fmla="*/ f60 1 168671"/>
              <a:gd name="f79" fmla="*/ f61 1 168671"/>
              <a:gd name="f80" fmla="*/ f62 1 436562"/>
              <a:gd name="f81" fmla="*/ f63 1 168671"/>
              <a:gd name="f82" fmla="*/ f5 1 f45"/>
              <a:gd name="f83" fmla="*/ f6 1 f45"/>
              <a:gd name="f84" fmla="*/ f5 1 f46"/>
              <a:gd name="f85" fmla="*/ f7 1 f46"/>
              <a:gd name="f86" fmla="+- f64 0 f1"/>
              <a:gd name="f87" fmla="*/ f65 1 f45"/>
              <a:gd name="f88" fmla="*/ f66 1 f46"/>
              <a:gd name="f89" fmla="*/ f67 1 f45"/>
              <a:gd name="f90" fmla="*/ f68 1 f45"/>
              <a:gd name="f91" fmla="*/ f69 1 f46"/>
              <a:gd name="f92" fmla="*/ f70 1 f46"/>
              <a:gd name="f93" fmla="*/ f71 1 f45"/>
              <a:gd name="f94" fmla="*/ f72 1 f45"/>
              <a:gd name="f95" fmla="*/ f73 1 f46"/>
              <a:gd name="f96" fmla="*/ f74 1 f46"/>
              <a:gd name="f97" fmla="*/ f75 1 f46"/>
              <a:gd name="f98" fmla="*/ f76 1 f45"/>
              <a:gd name="f99" fmla="*/ f77 1 f46"/>
              <a:gd name="f100" fmla="*/ f78 1 f46"/>
              <a:gd name="f101" fmla="*/ f79 1 f46"/>
              <a:gd name="f102" fmla="*/ f80 1 f45"/>
              <a:gd name="f103" fmla="*/ f81 1 f46"/>
              <a:gd name="f104" fmla="*/ f82 f40 1"/>
              <a:gd name="f105" fmla="*/ f83 f40 1"/>
              <a:gd name="f106" fmla="*/ f85 f41 1"/>
              <a:gd name="f107" fmla="*/ f84 f41 1"/>
              <a:gd name="f108" fmla="*/ f87 f40 1"/>
              <a:gd name="f109" fmla="*/ f88 f41 1"/>
              <a:gd name="f110" fmla="*/ f89 f40 1"/>
              <a:gd name="f111" fmla="*/ f90 f40 1"/>
              <a:gd name="f112" fmla="*/ f91 f41 1"/>
              <a:gd name="f113" fmla="*/ f92 f41 1"/>
              <a:gd name="f114" fmla="*/ f93 f40 1"/>
              <a:gd name="f115" fmla="*/ f94 f40 1"/>
              <a:gd name="f116" fmla="*/ f95 f41 1"/>
              <a:gd name="f117" fmla="*/ f96 f41 1"/>
              <a:gd name="f118" fmla="*/ f97 f41 1"/>
              <a:gd name="f119" fmla="*/ f98 f40 1"/>
              <a:gd name="f120" fmla="*/ f99 f41 1"/>
              <a:gd name="f121" fmla="*/ f100 f41 1"/>
              <a:gd name="f122" fmla="*/ f101 f41 1"/>
              <a:gd name="f123" fmla="*/ f102 f40 1"/>
              <a:gd name="f124" fmla="*/ f103 f41 1"/>
            </a:gdLst>
            <a:ahLst/>
            <a:cxnLst>
              <a:cxn ang="3cd4">
                <a:pos x="hc" y="t"/>
              </a:cxn>
              <a:cxn ang="0">
                <a:pos x="r" y="vc"/>
              </a:cxn>
              <a:cxn ang="cd4">
                <a:pos x="hc" y="b"/>
              </a:cxn>
              <a:cxn ang="cd2">
                <a:pos x="l" y="vc"/>
              </a:cxn>
              <a:cxn ang="f86">
                <a:pos x="f108" y="f109"/>
              </a:cxn>
              <a:cxn ang="f86">
                <a:pos x="f110" y="f109"/>
              </a:cxn>
              <a:cxn ang="f86">
                <a:pos x="f111" y="f112"/>
              </a:cxn>
              <a:cxn ang="f86">
                <a:pos x="f111" y="f113"/>
              </a:cxn>
              <a:cxn ang="f86">
                <a:pos x="f114" y="f113"/>
              </a:cxn>
              <a:cxn ang="f86">
                <a:pos x="f115" y="f116"/>
              </a:cxn>
              <a:cxn ang="f86">
                <a:pos x="f115" y="f117"/>
              </a:cxn>
              <a:cxn ang="f86">
                <a:pos x="f114" y="f118"/>
              </a:cxn>
              <a:cxn ang="f86">
                <a:pos x="f119" y="f120"/>
              </a:cxn>
              <a:cxn ang="f86">
                <a:pos x="f111" y="f118"/>
              </a:cxn>
              <a:cxn ang="f86">
                <a:pos x="f111" y="f121"/>
              </a:cxn>
              <a:cxn ang="f86">
                <a:pos x="f110" y="f122"/>
              </a:cxn>
              <a:cxn ang="f86">
                <a:pos x="f108" y="f122"/>
              </a:cxn>
              <a:cxn ang="f86">
                <a:pos x="f123" y="f124"/>
              </a:cxn>
              <a:cxn ang="f86">
                <a:pos x="f108" y="f109"/>
              </a:cxn>
            </a:cxnLst>
            <a:rect l="f104" t="f107" r="f105" b="f106"/>
            <a:pathLst>
              <a:path w="436562" h="168671">
                <a:moveTo>
                  <a:pt x="f8" y="f9"/>
                </a:moveTo>
                <a:lnTo>
                  <a:pt x="f10" y="f9"/>
                </a:lnTo>
                <a:lnTo>
                  <a:pt x="f11" y="f12"/>
                </a:lnTo>
                <a:cubicBezTo>
                  <a:pt x="f13" y="f14"/>
                  <a:pt x="f13" y="f15"/>
                  <a:pt x="f11" y="f16"/>
                </a:cubicBezTo>
                <a:cubicBezTo>
                  <a:pt x="f17" y="f18"/>
                  <a:pt x="f19" y="f18"/>
                  <a:pt x="f20" y="f16"/>
                </a:cubicBezTo>
                <a:lnTo>
                  <a:pt x="f16" y="f20"/>
                </a:lnTo>
                <a:cubicBezTo>
                  <a:pt x="f18" y="f21"/>
                  <a:pt x="f18" y="f22"/>
                  <a:pt x="f16" y="f11"/>
                </a:cubicBezTo>
                <a:lnTo>
                  <a:pt x="f20" y="f23"/>
                </a:lnTo>
                <a:cubicBezTo>
                  <a:pt x="f24" y="f25"/>
                  <a:pt x="f26" y="f27"/>
                  <a:pt x="f28" y="f27"/>
                </a:cubicBezTo>
                <a:cubicBezTo>
                  <a:pt x="f29" y="f27"/>
                  <a:pt x="f30" y="f25"/>
                  <a:pt x="f11" y="f23"/>
                </a:cubicBezTo>
                <a:cubicBezTo>
                  <a:pt x="f13" y="f31"/>
                  <a:pt x="f13" y="f32"/>
                  <a:pt x="f11" y="f33"/>
                </a:cubicBezTo>
                <a:lnTo>
                  <a:pt x="f10" y="f34"/>
                </a:lnTo>
                <a:lnTo>
                  <a:pt x="f8" y="f34"/>
                </a:lnTo>
                <a:cubicBezTo>
                  <a:pt x="f35" y="f34"/>
                  <a:pt x="f36" y="f37"/>
                  <a:pt x="f36" y="f28"/>
                </a:cubicBezTo>
                <a:cubicBezTo>
                  <a:pt x="f36" y="f38"/>
                  <a:pt x="f35" y="f9"/>
                  <a:pt x="f8" y="f9"/>
                </a:cubicBezTo>
                <a:close/>
              </a:path>
            </a:pathLst>
          </a:custGeom>
          <a:solidFill>
            <a:srgbClr val="FFFFFF"/>
          </a:solidFill>
          <a:ln cap="flat">
            <a:noFill/>
            <a:prstDash val="solid"/>
          </a:ln>
        </p:spPr>
        <p:txBody>
          <a:bodyPr vert="horz" wrap="square" lIns="137160" tIns="68580" rIns="137160" bIns="68580" anchor="ctr" anchorCtr="0" compatLnSpc="1">
            <a:noAutofit/>
          </a:bodyPr>
          <a:lstStyle/>
          <a:p>
            <a:pPr defTabSz="1371600">
              <a:defRPr sz="1800" b="0" i="0" u="none" strike="noStrike" kern="0" cap="none" spc="0" baseline="0">
                <a:solidFill>
                  <a:srgbClr val="000000"/>
                </a:solidFill>
                <a:uFillTx/>
              </a:defRPr>
            </a:pPr>
            <a:endParaRPr lang="fr-FR" sz="2700">
              <a:solidFill>
                <a:srgbClr val="FFFFFF"/>
              </a:solidFill>
              <a:latin typeface="Calibri"/>
            </a:endParaRPr>
          </a:p>
        </p:txBody>
      </p:sp>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909452" y="3318079"/>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6" action="ppaction://hlinksldjump"/>
            <a:extLst>
              <a:ext uri="{FF2B5EF4-FFF2-40B4-BE49-F238E27FC236}">
                <a16:creationId xmlns:a16="http://schemas.microsoft.com/office/drawing/2014/main" id="{0BA77206-B219-43D5-B0BA-487D89E28013}"/>
              </a:ext>
            </a:extLst>
          </p:cNvPr>
          <p:cNvSpPr/>
          <p:nvPr/>
        </p:nvSpPr>
        <p:spPr>
          <a:xfrm>
            <a:off x="899238" y="4870848"/>
            <a:ext cx="285420" cy="27835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7" action="ppaction://hlinksldjump"/>
            <a:extLst>
              <a:ext uri="{FF2B5EF4-FFF2-40B4-BE49-F238E27FC236}">
                <a16:creationId xmlns:a16="http://schemas.microsoft.com/office/drawing/2014/main" id="{1A652C38-DE20-48CA-BF8A-BDB60DEF8286}"/>
              </a:ext>
            </a:extLst>
          </p:cNvPr>
          <p:cNvSpPr/>
          <p:nvPr/>
        </p:nvSpPr>
        <p:spPr>
          <a:xfrm>
            <a:off x="690854" y="6314402"/>
            <a:ext cx="639233" cy="60539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 action="ppaction://noaction"/>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8"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113" name="Connecteur droit 56">
            <a:extLst>
              <a:ext uri="{FF2B5EF4-FFF2-40B4-BE49-F238E27FC236}">
                <a16:creationId xmlns:a16="http://schemas.microsoft.com/office/drawing/2014/main" id="{DAC24401-DDF8-4842-AB29-17E0028C186C}"/>
              </a:ext>
            </a:extLst>
          </p:cNvPr>
          <p:cNvCxnSpPr>
            <a:cxnSpLocks/>
            <a:endCxn id="111"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114" name="Ellipse 57">
            <a:hlinkClick r:id="rId8" action="ppaction://hlinksldjump"/>
            <a:extLst>
              <a:ext uri="{FF2B5EF4-FFF2-40B4-BE49-F238E27FC236}">
                <a16:creationId xmlns:a16="http://schemas.microsoft.com/office/drawing/2014/main" id="{C3C9E7B3-2E01-46D3-8D18-7ED14104B68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9" name="ZoneTexte 60">
            <a:extLst>
              <a:ext uri="{FF2B5EF4-FFF2-40B4-BE49-F238E27FC236}">
                <a16:creationId xmlns:a16="http://schemas.microsoft.com/office/drawing/2014/main" id="{030DED7E-7543-43CA-8320-73BBAC4600DF}"/>
              </a:ext>
            </a:extLst>
          </p:cNvPr>
          <p:cNvSpPr txBox="1"/>
          <p:nvPr/>
        </p:nvSpPr>
        <p:spPr>
          <a:xfrm>
            <a:off x="2006168" y="5445338"/>
            <a:ext cx="7369526" cy="1546577"/>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rPr>
              <a:t>Project Workflow</a:t>
            </a:r>
            <a:endParaRPr lang="en-US" sz="4800" b="1" dirty="0">
              <a:solidFill>
                <a:schemeClr val="bg1"/>
              </a:solidFill>
              <a:latin typeface="Garet"/>
              <a:ea typeface="Garet"/>
              <a:cs typeface="Garet"/>
              <a:sym typeface="Garet"/>
            </a:endParaRPr>
          </a:p>
        </p:txBody>
      </p:sp>
      <p:sp>
        <p:nvSpPr>
          <p:cNvPr id="20" name="ZoneTexte 61">
            <a:extLst>
              <a:ext uri="{FF2B5EF4-FFF2-40B4-BE49-F238E27FC236}">
                <a16:creationId xmlns:a16="http://schemas.microsoft.com/office/drawing/2014/main" id="{E9E61172-F205-4C6C-AC01-0D5996D9491D}"/>
              </a:ext>
            </a:extLst>
          </p:cNvPr>
          <p:cNvSpPr txBox="1"/>
          <p:nvPr/>
        </p:nvSpPr>
        <p:spPr>
          <a:xfrm>
            <a:off x="2006169" y="7065005"/>
            <a:ext cx="4664176" cy="1523494"/>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rgbClr val="FFFFFF"/>
                </a:solidFill>
                <a:latin typeface="Calibri"/>
              </a:rPr>
              <a:t>In this section, we will explain the architecture of the application by showing how its different parts work together—from user login and voice commands to music separation and audio output.</a:t>
            </a:r>
          </a:p>
        </p:txBody>
      </p:sp>
      <p:sp>
        <p:nvSpPr>
          <p:cNvPr id="21" name="Rectangle : coins arrondis 62">
            <a:extLst>
              <a:ext uri="{FF2B5EF4-FFF2-40B4-BE49-F238E27FC236}">
                <a16:creationId xmlns:a16="http://schemas.microsoft.com/office/drawing/2014/main" id="{DAB705A5-38BE-4BC7-83A5-852BF8771981}"/>
              </a:ext>
            </a:extLst>
          </p:cNvPr>
          <p:cNvSpPr/>
          <p:nvPr/>
        </p:nvSpPr>
        <p:spPr>
          <a:xfrm>
            <a:off x="2224691" y="8676677"/>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22" name="ZoneTexte 63">
            <a:extLst>
              <a:ext uri="{FF2B5EF4-FFF2-40B4-BE49-F238E27FC236}">
                <a16:creationId xmlns:a16="http://schemas.microsoft.com/office/drawing/2014/main" id="{A3AC604F-08B6-4150-87CA-8F55681AA2C3}"/>
              </a:ext>
            </a:extLst>
          </p:cNvPr>
          <p:cNvSpPr txBox="1"/>
          <p:nvPr/>
        </p:nvSpPr>
        <p:spPr>
          <a:xfrm>
            <a:off x="2398775" y="8767380"/>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a:solidFill>
                  <a:srgbClr val="000000"/>
                </a:solidFill>
                <a:latin typeface="Calibri"/>
              </a:rPr>
              <a:t>Malaysia</a:t>
            </a:r>
            <a:endParaRPr lang="en-US" sz="4800">
              <a:solidFill>
                <a:srgbClr val="000000"/>
              </a:solidFill>
              <a:latin typeface="Calibri"/>
            </a:endParaRPr>
          </a:p>
        </p:txBody>
      </p:sp>
      <p:pic>
        <p:nvPicPr>
          <p:cNvPr id="23" name="Picture 22">
            <a:extLst>
              <a:ext uri="{FF2B5EF4-FFF2-40B4-BE49-F238E27FC236}">
                <a16:creationId xmlns:a16="http://schemas.microsoft.com/office/drawing/2014/main" id="{31D3CB89-C67B-4913-BD20-8C4AFA022D45}"/>
              </a:ext>
            </a:extLst>
          </p:cNvPr>
          <p:cNvPicPr>
            <a:picLocks noChangeAspect="1"/>
          </p:cNvPicPr>
          <p:nvPr/>
        </p:nvPicPr>
        <p:blipFill>
          <a:blip r:embed="rId9"/>
          <a:stretch>
            <a:fillRect/>
          </a:stretch>
        </p:blipFill>
        <p:spPr>
          <a:xfrm>
            <a:off x="7010400" y="2206080"/>
            <a:ext cx="10982184" cy="6346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4" name="Picture 23">
            <a:extLst>
              <a:ext uri="{FF2B5EF4-FFF2-40B4-BE49-F238E27FC236}">
                <a16:creationId xmlns:a16="http://schemas.microsoft.com/office/drawing/2014/main" id="{A8298060-123A-4B58-88AE-C3286E8A601D}"/>
              </a:ext>
            </a:extLst>
          </p:cNvPr>
          <p:cNvPicPr>
            <a:picLocks noChangeAspect="1"/>
          </p:cNvPicPr>
          <p:nvPr/>
        </p:nvPicPr>
        <p:blipFill>
          <a:blip r:embed="rId10"/>
          <a:stretch>
            <a:fillRect/>
          </a:stretch>
        </p:blipFill>
        <p:spPr>
          <a:xfrm>
            <a:off x="23015866" y="1717158"/>
            <a:ext cx="7178393" cy="73272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93609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59">
            <a:extLst>
              <a:ext uri="{FF2B5EF4-FFF2-40B4-BE49-F238E27FC236}">
                <a16:creationId xmlns:a16="http://schemas.microsoft.com/office/drawing/2014/main" id="{6430383E-79FE-435D-B653-2101B48D75E8}"/>
              </a:ext>
            </a:extLst>
          </p:cNvPr>
          <p:cNvSpPr/>
          <p:nvPr/>
        </p:nvSpPr>
        <p:spPr>
          <a:xfrm>
            <a:off x="-1551652" y="0"/>
            <a:ext cx="21391304" cy="10871479"/>
          </a:xfrm>
          <a:prstGeom prst="rect">
            <a:avLst/>
          </a:prstGeom>
          <a:solidFill>
            <a:srgbClr val="000000">
              <a:alpha val="67000"/>
            </a:srgbClr>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pic>
        <p:nvPicPr>
          <p:cNvPr id="24" name="Picture 23">
            <a:extLst>
              <a:ext uri="{FF2B5EF4-FFF2-40B4-BE49-F238E27FC236}">
                <a16:creationId xmlns:a16="http://schemas.microsoft.com/office/drawing/2014/main" id="{A8298060-123A-4B58-88AE-C3286E8A601D}"/>
              </a:ext>
            </a:extLst>
          </p:cNvPr>
          <p:cNvPicPr>
            <a:picLocks noChangeAspect="1"/>
          </p:cNvPicPr>
          <p:nvPr/>
        </p:nvPicPr>
        <p:blipFill>
          <a:blip r:embed="rId3"/>
          <a:stretch>
            <a:fillRect/>
          </a:stretch>
        </p:blipFill>
        <p:spPr>
          <a:xfrm>
            <a:off x="6106814" y="1721268"/>
            <a:ext cx="4229278" cy="51713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Picture 24">
            <a:extLst>
              <a:ext uri="{FF2B5EF4-FFF2-40B4-BE49-F238E27FC236}">
                <a16:creationId xmlns:a16="http://schemas.microsoft.com/office/drawing/2014/main" id="{B421547C-3649-4F69-A823-A639EC7AB040}"/>
              </a:ext>
            </a:extLst>
          </p:cNvPr>
          <p:cNvPicPr/>
          <p:nvPr/>
        </p:nvPicPr>
        <p:blipFill>
          <a:blip r:embed="rId4"/>
          <a:stretch>
            <a:fillRect/>
          </a:stretch>
        </p:blipFill>
        <p:spPr>
          <a:xfrm>
            <a:off x="13421224" y="2648612"/>
            <a:ext cx="3318502" cy="6208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2" name="Straight Arrow Connector 11">
            <a:extLst>
              <a:ext uri="{FF2B5EF4-FFF2-40B4-BE49-F238E27FC236}">
                <a16:creationId xmlns:a16="http://schemas.microsoft.com/office/drawing/2014/main" id="{070638BD-6C1C-4AA9-8176-4BD43923D957}"/>
              </a:ext>
            </a:extLst>
          </p:cNvPr>
          <p:cNvCxnSpPr>
            <a:cxnSpLocks/>
          </p:cNvCxnSpPr>
          <p:nvPr/>
        </p:nvCxnSpPr>
        <p:spPr>
          <a:xfrm>
            <a:off x="9677400" y="3695700"/>
            <a:ext cx="4362364" cy="456704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6F242FEC-6A61-400B-AC47-F5443113813F}"/>
              </a:ext>
            </a:extLst>
          </p:cNvPr>
          <p:cNvPicPr/>
          <p:nvPr/>
        </p:nvPicPr>
        <p:blipFill>
          <a:blip r:embed="rId5">
            <a:extLst>
              <a:ext uri="{28A0092B-C50C-407E-A947-70E740481C1C}">
                <a14:useLocalDpi xmlns:a14="http://schemas.microsoft.com/office/drawing/2010/main" val="0"/>
              </a:ext>
            </a:extLst>
          </a:blip>
          <a:stretch>
            <a:fillRect/>
          </a:stretch>
        </p:blipFill>
        <p:spPr>
          <a:xfrm>
            <a:off x="442015" y="444600"/>
            <a:ext cx="3470275" cy="25533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0" name="Picture 39">
            <a:extLst>
              <a:ext uri="{FF2B5EF4-FFF2-40B4-BE49-F238E27FC236}">
                <a16:creationId xmlns:a16="http://schemas.microsoft.com/office/drawing/2014/main" id="{974444D5-2833-438F-AD35-C6DE2DB3A822}"/>
              </a:ext>
            </a:extLst>
          </p:cNvPr>
          <p:cNvPicPr/>
          <p:nvPr/>
        </p:nvPicPr>
        <p:blipFill>
          <a:blip r:embed="rId6">
            <a:extLst>
              <a:ext uri="{28A0092B-C50C-407E-A947-70E740481C1C}">
                <a14:useLocalDpi xmlns:a14="http://schemas.microsoft.com/office/drawing/2010/main" val="0"/>
              </a:ext>
            </a:extLst>
          </a:blip>
          <a:stretch>
            <a:fillRect/>
          </a:stretch>
        </p:blipFill>
        <p:spPr>
          <a:xfrm>
            <a:off x="807592" y="4625631"/>
            <a:ext cx="2319564" cy="45339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41" name="Straight Arrow Connector 40">
            <a:extLst>
              <a:ext uri="{FF2B5EF4-FFF2-40B4-BE49-F238E27FC236}">
                <a16:creationId xmlns:a16="http://schemas.microsoft.com/office/drawing/2014/main" id="{7C30466F-390A-49B8-B776-EA79D7F107D1}"/>
              </a:ext>
            </a:extLst>
          </p:cNvPr>
          <p:cNvCxnSpPr>
            <a:cxnSpLocks/>
          </p:cNvCxnSpPr>
          <p:nvPr/>
        </p:nvCxnSpPr>
        <p:spPr>
          <a:xfrm flipH="1">
            <a:off x="2177153" y="6519618"/>
            <a:ext cx="5920662" cy="174312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77FB73D-27AD-4976-A01A-D3EDED193375}"/>
              </a:ext>
            </a:extLst>
          </p:cNvPr>
          <p:cNvCxnSpPr>
            <a:cxnSpLocks/>
          </p:cNvCxnSpPr>
          <p:nvPr/>
        </p:nvCxnSpPr>
        <p:spPr>
          <a:xfrm flipH="1" flipV="1">
            <a:off x="3562436" y="2811454"/>
            <a:ext cx="4362364" cy="2484446"/>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4DC5FD1-E7BF-4C1B-803F-F69B61D60BB9}"/>
              </a:ext>
            </a:extLst>
          </p:cNvPr>
          <p:cNvCxnSpPr>
            <a:cxnSpLocks/>
          </p:cNvCxnSpPr>
          <p:nvPr/>
        </p:nvCxnSpPr>
        <p:spPr>
          <a:xfrm>
            <a:off x="9753600" y="4381501"/>
            <a:ext cx="4724400" cy="190499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53D8ED9D-3432-4DA8-AA45-5E32301856EF}"/>
              </a:ext>
            </a:extLst>
          </p:cNvPr>
          <p:cNvPicPr>
            <a:picLocks noChangeAspect="1"/>
          </p:cNvPicPr>
          <p:nvPr/>
        </p:nvPicPr>
        <p:blipFill>
          <a:blip r:embed="rId7"/>
          <a:stretch>
            <a:fillRect/>
          </a:stretch>
        </p:blipFill>
        <p:spPr>
          <a:xfrm>
            <a:off x="11221162" y="242126"/>
            <a:ext cx="2094588" cy="2954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43" name="Straight Arrow Connector 42">
            <a:extLst>
              <a:ext uri="{FF2B5EF4-FFF2-40B4-BE49-F238E27FC236}">
                <a16:creationId xmlns:a16="http://schemas.microsoft.com/office/drawing/2014/main" id="{7E4044CE-B407-470A-97D1-0F618EBF52EC}"/>
              </a:ext>
            </a:extLst>
          </p:cNvPr>
          <p:cNvCxnSpPr/>
          <p:nvPr/>
        </p:nvCxnSpPr>
        <p:spPr>
          <a:xfrm flipV="1">
            <a:off x="9697476" y="2019300"/>
            <a:ext cx="1656324" cy="45720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390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28A0092B-C50C-407E-A947-70E740481C1C}">
                <a14:useLocalDpi xmlns:a14="http://schemas.microsoft.com/office/drawing/2010/main" val="0"/>
              </a:ext>
            </a:extLst>
          </a:blip>
          <a:srcRect l="-254" r="-354"/>
          <a:stretch/>
        </p:blipFill>
        <p:spPr>
          <a:xfrm>
            <a:off x="-141193" y="0"/>
            <a:ext cx="19640789"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606085" y="-68927"/>
            <a:ext cx="21391304" cy="10544735"/>
          </a:xfrm>
          <a:prstGeom prst="rect">
            <a:avLst/>
          </a:prstGeom>
          <a:solidFill>
            <a:srgbClr val="000000">
              <a:alpha val="67000"/>
            </a:srgbClr>
          </a:solidFill>
          <a:ln w="12701" cap="flat">
            <a:solidFill>
              <a:srgbClr val="2F528F"/>
            </a:solidFill>
            <a:prstDash val="solid"/>
            <a:miter/>
          </a:ln>
          <a:effectLst>
            <a:outerShdw blurRad="50800" dist="50800" dir="5400000" algn="ctr" rotWithShape="0">
              <a:srgbClr val="000000"/>
            </a:outerShdw>
          </a:effectLst>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4" action="ppaction://hlinksldjump"/>
            <a:extLst>
              <a:ext uri="{FF2B5EF4-FFF2-40B4-BE49-F238E27FC236}">
                <a16:creationId xmlns:a16="http://schemas.microsoft.com/office/drawing/2014/main" id="{024C62D0-E668-4D29-8AE7-B1A195746680}"/>
              </a:ext>
            </a:extLst>
          </p:cNvPr>
          <p:cNvSpPr/>
          <p:nvPr/>
        </p:nvSpPr>
        <p:spPr>
          <a:xfrm>
            <a:off x="936068" y="3432445"/>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5" action="ppaction://hlinksldjump"/>
            <a:extLst>
              <a:ext uri="{FF2B5EF4-FFF2-40B4-BE49-F238E27FC236}">
                <a16:creationId xmlns:a16="http://schemas.microsoft.com/office/drawing/2014/main" id="{0BA77206-B219-43D5-B0BA-487D89E28013}"/>
              </a:ext>
            </a:extLst>
          </p:cNvPr>
          <p:cNvSpPr/>
          <p:nvPr/>
        </p:nvSpPr>
        <p:spPr>
          <a:xfrm>
            <a:off x="952234" y="4907105"/>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6" action="ppaction://hlinksldjump"/>
            <a:extLst>
              <a:ext uri="{FF2B5EF4-FFF2-40B4-BE49-F238E27FC236}">
                <a16:creationId xmlns:a16="http://schemas.microsoft.com/office/drawing/2014/main" id="{1A652C38-DE20-48CA-BF8A-BDB60DEF8286}"/>
              </a:ext>
            </a:extLst>
          </p:cNvPr>
          <p:cNvSpPr/>
          <p:nvPr/>
        </p:nvSpPr>
        <p:spPr>
          <a:xfrm>
            <a:off x="952234" y="6510697"/>
            <a:ext cx="180200" cy="1845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7" action="ppaction://hlinksldjump"/>
            <a:extLst>
              <a:ext uri="{FF2B5EF4-FFF2-40B4-BE49-F238E27FC236}">
                <a16:creationId xmlns:a16="http://schemas.microsoft.com/office/drawing/2014/main" id="{366C7687-E3CE-4289-85DE-874EE7588DF3}"/>
              </a:ext>
            </a:extLst>
          </p:cNvPr>
          <p:cNvSpPr/>
          <p:nvPr/>
        </p:nvSpPr>
        <p:spPr>
          <a:xfrm>
            <a:off x="584590" y="7833062"/>
            <a:ext cx="851762" cy="82375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8"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4" name="Ellipse 57">
            <a:hlinkClick r:id="rId8" action="ppaction://hlinksldjump"/>
            <a:extLst>
              <a:ext uri="{FF2B5EF4-FFF2-40B4-BE49-F238E27FC236}">
                <a16:creationId xmlns:a16="http://schemas.microsoft.com/office/drawing/2014/main" id="{C3C9E7B3-2E01-46D3-8D18-7ED14104B68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23" name="ZoneTexte 60">
            <a:extLst>
              <a:ext uri="{FF2B5EF4-FFF2-40B4-BE49-F238E27FC236}">
                <a16:creationId xmlns:a16="http://schemas.microsoft.com/office/drawing/2014/main" id="{2DDE9D41-5B39-47FD-9896-3500263E09C9}"/>
              </a:ext>
            </a:extLst>
          </p:cNvPr>
          <p:cNvSpPr txBox="1"/>
          <p:nvPr/>
        </p:nvSpPr>
        <p:spPr>
          <a:xfrm>
            <a:off x="1752703" y="7105498"/>
            <a:ext cx="7369526" cy="1551322"/>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000" b="1" dirty="0">
                <a:solidFill>
                  <a:schemeClr val="bg1"/>
                </a:solidFill>
              </a:rPr>
              <a:t>Model Used and Dataset</a:t>
            </a:r>
          </a:p>
        </p:txBody>
      </p:sp>
      <p:pic>
        <p:nvPicPr>
          <p:cNvPr id="26" name="Picture 25">
            <a:extLst>
              <a:ext uri="{FF2B5EF4-FFF2-40B4-BE49-F238E27FC236}">
                <a16:creationId xmlns:a16="http://schemas.microsoft.com/office/drawing/2014/main" id="{7DF57695-C9E6-4913-9A49-C275C07EC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78486" y="1766712"/>
            <a:ext cx="4248691" cy="39547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Rectangle: Rounded Corners 15">
            <a:extLst>
              <a:ext uri="{FF2B5EF4-FFF2-40B4-BE49-F238E27FC236}">
                <a16:creationId xmlns:a16="http://schemas.microsoft.com/office/drawing/2014/main" id="{2703B03A-59E0-403B-9150-FA7935F79E18}"/>
              </a:ext>
            </a:extLst>
          </p:cNvPr>
          <p:cNvSpPr/>
          <p:nvPr/>
        </p:nvSpPr>
        <p:spPr>
          <a:xfrm>
            <a:off x="10880234" y="1878963"/>
            <a:ext cx="4596978" cy="39547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57CA4FD-8823-4AEF-BB19-62B21C4873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87200" y="2139793"/>
            <a:ext cx="2700338" cy="3433093"/>
          </a:xfrm>
          <a:prstGeom prst="rect">
            <a:avLst/>
          </a:prstGeom>
        </p:spPr>
      </p:pic>
      <p:pic>
        <p:nvPicPr>
          <p:cNvPr id="31" name="Picture 30">
            <a:extLst>
              <a:ext uri="{FF2B5EF4-FFF2-40B4-BE49-F238E27FC236}">
                <a16:creationId xmlns:a16="http://schemas.microsoft.com/office/drawing/2014/main" id="{F34DAC42-038E-4A72-BEF2-86F216F752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10471" y="6216832"/>
            <a:ext cx="853135" cy="85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a:extLst>
              <a:ext uri="{FF2B5EF4-FFF2-40B4-BE49-F238E27FC236}">
                <a16:creationId xmlns:a16="http://schemas.microsoft.com/office/drawing/2014/main" id="{A9AE55B6-69E2-492F-A9A7-99F5D4F405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224245" y="9521496"/>
            <a:ext cx="781021" cy="765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8C143D7C-2C5F-43EC-9523-46677AD94DB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410471" y="4126581"/>
            <a:ext cx="853135" cy="85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AD0343E5-4A2B-4A73-8C53-A3A56068B40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131216" y="-68927"/>
            <a:ext cx="853135" cy="85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667464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30004" y="-31173"/>
            <a:ext cx="19640789" cy="10287000"/>
          </a:xfrm>
          <a:prstGeom prst="rect">
            <a:avLst/>
          </a:prstGeom>
        </p:spPr>
      </p:pic>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948165" y="3353945"/>
            <a:ext cx="228098" cy="21862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FFFFFF"/>
              </a:solidFill>
              <a:latin typeface="Calibri"/>
            </a:endParaRPr>
          </a:p>
        </p:txBody>
      </p:sp>
      <p:sp>
        <p:nvSpPr>
          <p:cNvPr id="109" name="Ellipse 35">
            <a:hlinkClick r:id="rId6" action="ppaction://hlinksldjump"/>
            <a:extLst>
              <a:ext uri="{FF2B5EF4-FFF2-40B4-BE49-F238E27FC236}">
                <a16:creationId xmlns:a16="http://schemas.microsoft.com/office/drawing/2014/main" id="{0BA77206-B219-43D5-B0BA-487D89E28013}"/>
              </a:ext>
            </a:extLst>
          </p:cNvPr>
          <p:cNvSpPr/>
          <p:nvPr/>
        </p:nvSpPr>
        <p:spPr>
          <a:xfrm>
            <a:off x="952234" y="4907105"/>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7" action="ppaction://hlinksldjump"/>
            <a:extLst>
              <a:ext uri="{FF2B5EF4-FFF2-40B4-BE49-F238E27FC236}">
                <a16:creationId xmlns:a16="http://schemas.microsoft.com/office/drawing/2014/main" id="{1A652C38-DE20-48CA-BF8A-BDB60DEF8286}"/>
              </a:ext>
            </a:extLst>
          </p:cNvPr>
          <p:cNvSpPr/>
          <p:nvPr/>
        </p:nvSpPr>
        <p:spPr>
          <a:xfrm>
            <a:off x="952234" y="6510697"/>
            <a:ext cx="180200" cy="1845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8" action="ppaction://hlinksldjump"/>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9"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4" name="Ellipse 57">
            <a:hlinkClick r:id="rId9" action="ppaction://hlinksldjump"/>
            <a:extLst>
              <a:ext uri="{FF2B5EF4-FFF2-40B4-BE49-F238E27FC236}">
                <a16:creationId xmlns:a16="http://schemas.microsoft.com/office/drawing/2014/main" id="{C3C9E7B3-2E01-46D3-8D18-7ED14104B68A}"/>
              </a:ext>
            </a:extLst>
          </p:cNvPr>
          <p:cNvSpPr/>
          <p:nvPr/>
        </p:nvSpPr>
        <p:spPr>
          <a:xfrm>
            <a:off x="821109" y="1811252"/>
            <a:ext cx="506145" cy="49832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5" name="ZoneTexte 60">
            <a:extLst>
              <a:ext uri="{FF2B5EF4-FFF2-40B4-BE49-F238E27FC236}">
                <a16:creationId xmlns:a16="http://schemas.microsoft.com/office/drawing/2014/main" id="{57BA6F57-342F-4876-8401-795CBB0CF229}"/>
              </a:ext>
            </a:extLst>
          </p:cNvPr>
          <p:cNvSpPr txBox="1"/>
          <p:nvPr/>
        </p:nvSpPr>
        <p:spPr>
          <a:xfrm>
            <a:off x="2032457" y="1072389"/>
            <a:ext cx="12228717"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Plan</a:t>
            </a:r>
          </a:p>
        </p:txBody>
      </p:sp>
      <p:pic>
        <p:nvPicPr>
          <p:cNvPr id="5" name="Picture 4">
            <a:extLst>
              <a:ext uri="{FF2B5EF4-FFF2-40B4-BE49-F238E27FC236}">
                <a16:creationId xmlns:a16="http://schemas.microsoft.com/office/drawing/2014/main" id="{280864C5-F7A2-4FDD-868A-C2D618EDDA0A}"/>
              </a:ext>
            </a:extLst>
          </p:cNvPr>
          <p:cNvPicPr>
            <a:picLocks noChangeAspect="1"/>
          </p:cNvPicPr>
          <p:nvPr/>
        </p:nvPicPr>
        <p:blipFill rotWithShape="1">
          <a:blip r:embed="rId10">
            <a:extLst>
              <a:ext uri="{28A0092B-C50C-407E-A947-70E740481C1C}">
                <a14:useLocalDpi xmlns:a14="http://schemas.microsoft.com/office/drawing/2010/main" val="0"/>
              </a:ext>
            </a:extLst>
          </a:blip>
          <a:srcRect b="20238"/>
          <a:stretch/>
        </p:blipFill>
        <p:spPr>
          <a:xfrm>
            <a:off x="20582908" y="4061909"/>
            <a:ext cx="3301487" cy="2633323"/>
          </a:xfrm>
          <a:prstGeom prst="rect">
            <a:avLst/>
          </a:prstGeom>
        </p:spPr>
      </p:pic>
      <p:sp>
        <p:nvSpPr>
          <p:cNvPr id="22" name="ZoneTexte 60">
            <a:extLst>
              <a:ext uri="{FF2B5EF4-FFF2-40B4-BE49-F238E27FC236}">
                <a16:creationId xmlns:a16="http://schemas.microsoft.com/office/drawing/2014/main" id="{39F15A4D-EEBA-42C8-BFBE-69DBD48D9C59}"/>
              </a:ext>
            </a:extLst>
          </p:cNvPr>
          <p:cNvSpPr txBox="1"/>
          <p:nvPr/>
        </p:nvSpPr>
        <p:spPr>
          <a:xfrm>
            <a:off x="24056341" y="4200519"/>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Model</a:t>
            </a:r>
          </a:p>
        </p:txBody>
      </p:sp>
      <p:sp>
        <p:nvSpPr>
          <p:cNvPr id="17" name="TextBox 16">
            <a:extLst>
              <a:ext uri="{FF2B5EF4-FFF2-40B4-BE49-F238E27FC236}">
                <a16:creationId xmlns:a16="http://schemas.microsoft.com/office/drawing/2014/main" id="{89CE44F3-9F9C-42C4-BBC5-4EDB41CFD015}"/>
              </a:ext>
            </a:extLst>
          </p:cNvPr>
          <p:cNvSpPr txBox="1"/>
          <p:nvPr/>
        </p:nvSpPr>
        <p:spPr>
          <a:xfrm>
            <a:off x="2032457" y="2680383"/>
            <a:ext cx="5438336" cy="1024576"/>
          </a:xfrm>
          <a:prstGeom prst="rect">
            <a:avLst/>
          </a:prstGeom>
          <a:noFill/>
        </p:spPr>
        <p:txBody>
          <a:bodyPr wrap="square">
            <a:spAutoFit/>
          </a:bodyPr>
          <a:lstStyle/>
          <a:p>
            <a:pPr marL="0" marR="0" lvl="0" indent="0" algn="l" defTabSz="914400" rtl="0" fontAlgn="auto" hangingPunct="1">
              <a:lnSpc>
                <a:spcPts val="8635"/>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chemeClr val="bg1"/>
                </a:solidFill>
                <a:uFillTx/>
                <a:latin typeface="Garet"/>
                <a:ea typeface="Garet"/>
                <a:cs typeface="Garet"/>
              </a:rPr>
              <a:t>1 . Introduction</a:t>
            </a:r>
            <a:endParaRPr lang="en-US" sz="1800" b="1" i="0" u="none" strike="noStrike" kern="1200" cap="none" spc="0" baseline="0" dirty="0">
              <a:solidFill>
                <a:schemeClr val="bg1"/>
              </a:solidFill>
              <a:uFillTx/>
              <a:latin typeface="Garet"/>
              <a:ea typeface="Garet"/>
              <a:cs typeface="Garet"/>
            </a:endParaRPr>
          </a:p>
        </p:txBody>
      </p:sp>
      <p:sp>
        <p:nvSpPr>
          <p:cNvPr id="18" name="TextBox 17">
            <a:extLst>
              <a:ext uri="{FF2B5EF4-FFF2-40B4-BE49-F238E27FC236}">
                <a16:creationId xmlns:a16="http://schemas.microsoft.com/office/drawing/2014/main" id="{2765EDB7-6321-4A87-A125-B312165645D8}"/>
              </a:ext>
            </a:extLst>
          </p:cNvPr>
          <p:cNvSpPr txBox="1"/>
          <p:nvPr/>
        </p:nvSpPr>
        <p:spPr>
          <a:xfrm>
            <a:off x="2032457" y="3842619"/>
            <a:ext cx="5438336" cy="1024576"/>
          </a:xfrm>
          <a:prstGeom prst="rect">
            <a:avLst/>
          </a:prstGeom>
          <a:noFill/>
        </p:spPr>
        <p:txBody>
          <a:bodyPr wrap="square">
            <a:spAutoFit/>
          </a:bodyPr>
          <a:lstStyle/>
          <a:p>
            <a:pPr marL="0" marR="0" lvl="0" indent="0" algn="l" defTabSz="914400" rtl="0" fontAlgn="auto" hangingPunct="1">
              <a:lnSpc>
                <a:spcPts val="8635"/>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chemeClr val="bg1"/>
                </a:solidFill>
                <a:uFillTx/>
                <a:latin typeface="Garet"/>
                <a:ea typeface="Garet"/>
                <a:cs typeface="Garet"/>
              </a:rPr>
              <a:t>2 . Problem Statement</a:t>
            </a:r>
          </a:p>
        </p:txBody>
      </p:sp>
      <p:sp>
        <p:nvSpPr>
          <p:cNvPr id="21" name="TextBox 20">
            <a:extLst>
              <a:ext uri="{FF2B5EF4-FFF2-40B4-BE49-F238E27FC236}">
                <a16:creationId xmlns:a16="http://schemas.microsoft.com/office/drawing/2014/main" id="{70000B1D-A18C-47AB-A8F6-C943D152CB1C}"/>
              </a:ext>
            </a:extLst>
          </p:cNvPr>
          <p:cNvSpPr txBox="1"/>
          <p:nvPr/>
        </p:nvSpPr>
        <p:spPr>
          <a:xfrm>
            <a:off x="2032457" y="5094589"/>
            <a:ext cx="5438336" cy="1024576"/>
          </a:xfrm>
          <a:prstGeom prst="rect">
            <a:avLst/>
          </a:prstGeom>
          <a:noFill/>
        </p:spPr>
        <p:txBody>
          <a:bodyPr wrap="square">
            <a:spAutoFit/>
          </a:bodyPr>
          <a:lstStyle/>
          <a:p>
            <a:pPr marL="0" marR="0" lvl="0" indent="0" algn="l" defTabSz="914400" rtl="0" fontAlgn="auto" hangingPunct="1">
              <a:lnSpc>
                <a:spcPts val="8635"/>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chemeClr val="bg1"/>
                </a:solidFill>
                <a:uFillTx/>
                <a:latin typeface="Garet"/>
                <a:ea typeface="Garet"/>
                <a:cs typeface="Garet"/>
              </a:rPr>
              <a:t>3 . Proposed Solution</a:t>
            </a:r>
          </a:p>
        </p:txBody>
      </p:sp>
      <p:sp>
        <p:nvSpPr>
          <p:cNvPr id="23" name="TextBox 22">
            <a:extLst>
              <a:ext uri="{FF2B5EF4-FFF2-40B4-BE49-F238E27FC236}">
                <a16:creationId xmlns:a16="http://schemas.microsoft.com/office/drawing/2014/main" id="{3317BF2C-9457-47DE-8BFE-5F4592B7BA3C}"/>
              </a:ext>
            </a:extLst>
          </p:cNvPr>
          <p:cNvSpPr txBox="1"/>
          <p:nvPr/>
        </p:nvSpPr>
        <p:spPr>
          <a:xfrm>
            <a:off x="2032456" y="6119165"/>
            <a:ext cx="7111543" cy="2127442"/>
          </a:xfrm>
          <a:prstGeom prst="rect">
            <a:avLst/>
          </a:prstGeom>
          <a:noFill/>
        </p:spPr>
        <p:txBody>
          <a:bodyPr wrap="square">
            <a:spAutoFit/>
          </a:bodyPr>
          <a:lstStyle/>
          <a:p>
            <a:pPr marL="0" marR="0" lvl="0" indent="0" algn="l" defTabSz="914400" rtl="0" fontAlgn="auto" hangingPunct="1">
              <a:lnSpc>
                <a:spcPts val="8635"/>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chemeClr val="bg1"/>
                </a:solidFill>
                <a:uFillTx/>
                <a:latin typeface="Garet"/>
                <a:ea typeface="Garet"/>
                <a:cs typeface="Garet"/>
              </a:rPr>
              <a:t>4 . Proposed Project Workflow</a:t>
            </a:r>
          </a:p>
          <a:p>
            <a:pPr marL="0" marR="0" lvl="0" indent="0" algn="l" defTabSz="914400" rtl="0" fontAlgn="auto" hangingPunct="1">
              <a:lnSpc>
                <a:spcPts val="8635"/>
              </a:lnSpc>
              <a:spcBef>
                <a:spcPts val="0"/>
              </a:spcBef>
              <a:spcAft>
                <a:spcPts val="0"/>
              </a:spcAft>
              <a:buNone/>
              <a:tabLst/>
              <a:defRPr sz="1800" b="0" i="0" u="none" strike="noStrike" kern="0" cap="none" spc="0" baseline="0">
                <a:solidFill>
                  <a:srgbClr val="000000"/>
                </a:solidFill>
                <a:uFillTx/>
              </a:defRPr>
            </a:pPr>
            <a:endParaRPr lang="en-US" sz="3600" b="1" i="0" u="none" strike="noStrike" kern="1200" cap="none" spc="0" baseline="0" dirty="0">
              <a:solidFill>
                <a:schemeClr val="bg1"/>
              </a:solidFill>
              <a:uFillTx/>
              <a:latin typeface="Garet"/>
              <a:ea typeface="Garet"/>
              <a:cs typeface="Garet"/>
            </a:endParaRPr>
          </a:p>
        </p:txBody>
      </p:sp>
      <p:sp>
        <p:nvSpPr>
          <p:cNvPr id="24" name="TextBox 23">
            <a:extLst>
              <a:ext uri="{FF2B5EF4-FFF2-40B4-BE49-F238E27FC236}">
                <a16:creationId xmlns:a16="http://schemas.microsoft.com/office/drawing/2014/main" id="{A1C2FCE7-90B9-4367-AA7E-488849515D75}"/>
              </a:ext>
            </a:extLst>
          </p:cNvPr>
          <p:cNvSpPr txBox="1"/>
          <p:nvPr/>
        </p:nvSpPr>
        <p:spPr>
          <a:xfrm>
            <a:off x="1974204" y="7143741"/>
            <a:ext cx="7111543" cy="1024576"/>
          </a:xfrm>
          <a:prstGeom prst="rect">
            <a:avLst/>
          </a:prstGeom>
          <a:noFill/>
        </p:spPr>
        <p:txBody>
          <a:bodyPr wrap="square">
            <a:spAutoFit/>
          </a:bodyPr>
          <a:lstStyle/>
          <a:p>
            <a:pPr marL="0" marR="0" lvl="0" indent="0" algn="l" defTabSz="914400" rtl="0" fontAlgn="auto" hangingPunct="1">
              <a:lnSpc>
                <a:spcPts val="8635"/>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chemeClr val="bg1"/>
                </a:solidFill>
                <a:uFillTx/>
                <a:latin typeface="Garet"/>
                <a:ea typeface="Garet"/>
                <a:cs typeface="Garet"/>
              </a:rPr>
              <a:t>5 . Model Used and Dataset</a:t>
            </a:r>
          </a:p>
        </p:txBody>
      </p:sp>
      <p:sp>
        <p:nvSpPr>
          <p:cNvPr id="25" name="TextBox 24">
            <a:extLst>
              <a:ext uri="{FF2B5EF4-FFF2-40B4-BE49-F238E27FC236}">
                <a16:creationId xmlns:a16="http://schemas.microsoft.com/office/drawing/2014/main" id="{5AB155B5-274D-4D93-9E94-1BA3DC09E37F}"/>
              </a:ext>
            </a:extLst>
          </p:cNvPr>
          <p:cNvSpPr txBox="1"/>
          <p:nvPr/>
        </p:nvSpPr>
        <p:spPr>
          <a:xfrm>
            <a:off x="1974203" y="8265786"/>
            <a:ext cx="7111543" cy="1024576"/>
          </a:xfrm>
          <a:prstGeom prst="rect">
            <a:avLst/>
          </a:prstGeom>
          <a:noFill/>
        </p:spPr>
        <p:txBody>
          <a:bodyPr wrap="square">
            <a:spAutoFit/>
          </a:bodyPr>
          <a:lstStyle/>
          <a:p>
            <a:pPr marL="0" marR="0" lvl="0" indent="0" algn="l" defTabSz="914400" rtl="0" fontAlgn="auto" hangingPunct="1">
              <a:lnSpc>
                <a:spcPts val="8635"/>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chemeClr val="bg1"/>
                </a:solidFill>
                <a:uFillTx/>
                <a:latin typeface="Garet"/>
                <a:ea typeface="Garet"/>
                <a:cs typeface="Garet"/>
              </a:rPr>
              <a:t>6 . Technologies Used</a:t>
            </a:r>
          </a:p>
        </p:txBody>
      </p:sp>
    </p:spTree>
    <p:extLst>
      <p:ext uri="{BB962C8B-B14F-4D97-AF65-F5344CB8AC3E}">
        <p14:creationId xmlns:p14="http://schemas.microsoft.com/office/powerpoint/2010/main" val="22698908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28A0092B-C50C-407E-A947-70E740481C1C}">
                <a14:useLocalDpi xmlns:a14="http://schemas.microsoft.com/office/drawing/2010/main" val="0"/>
              </a:ext>
            </a:extLst>
          </a:blip>
          <a:srcRect l="-254" r="-354"/>
          <a:stretch/>
        </p:blipFill>
        <p:spPr>
          <a:xfrm>
            <a:off x="-141193" y="0"/>
            <a:ext cx="19640789"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261533" y="-128868"/>
            <a:ext cx="19640789" cy="10544735"/>
          </a:xfrm>
          <a:prstGeom prst="rect">
            <a:avLst/>
          </a:prstGeom>
          <a:solidFill>
            <a:srgbClr val="000000"/>
          </a:solidFill>
          <a:ln w="12701" cap="flat">
            <a:solidFill>
              <a:srgbClr val="2F528F"/>
            </a:solidFill>
            <a:prstDash val="solid"/>
            <a:miter/>
          </a:ln>
          <a:effectLst>
            <a:outerShdw blurRad="50800" dist="50800" dir="5400000" algn="ctr" rotWithShape="0">
              <a:srgbClr val="000000"/>
            </a:outerShdw>
          </a:effectLst>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sp>
        <p:nvSpPr>
          <p:cNvPr id="23" name="ZoneTexte 60">
            <a:extLst>
              <a:ext uri="{FF2B5EF4-FFF2-40B4-BE49-F238E27FC236}">
                <a16:creationId xmlns:a16="http://schemas.microsoft.com/office/drawing/2014/main" id="{2DDE9D41-5B39-47FD-9896-3500263E09C9}"/>
              </a:ext>
            </a:extLst>
          </p:cNvPr>
          <p:cNvSpPr txBox="1"/>
          <p:nvPr/>
        </p:nvSpPr>
        <p:spPr>
          <a:xfrm>
            <a:off x="1745794" y="-373426"/>
            <a:ext cx="1981200" cy="1551322"/>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000" dirty="0">
                <a:solidFill>
                  <a:schemeClr val="bg1"/>
                </a:solidFill>
              </a:rPr>
              <a:t>Model</a:t>
            </a:r>
          </a:p>
        </p:txBody>
      </p:sp>
      <p:sp>
        <p:nvSpPr>
          <p:cNvPr id="9" name="Flowchart: Collate 8">
            <a:extLst>
              <a:ext uri="{FF2B5EF4-FFF2-40B4-BE49-F238E27FC236}">
                <a16:creationId xmlns:a16="http://schemas.microsoft.com/office/drawing/2014/main" id="{384D5129-CD92-41BC-9923-1C25E96DB43F}"/>
              </a:ext>
            </a:extLst>
          </p:cNvPr>
          <p:cNvSpPr/>
          <p:nvPr/>
        </p:nvSpPr>
        <p:spPr>
          <a:xfrm rot="5400000">
            <a:off x="7520446" y="3151349"/>
            <a:ext cx="3811102" cy="5196025"/>
          </a:xfrm>
          <a:prstGeom prst="flowChartCollate">
            <a:avLst/>
          </a:prstGeom>
          <a:solidFill>
            <a:schemeClr val="bg1">
              <a:alpha val="67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solidFill>
            </a:endParaRPr>
          </a:p>
        </p:txBody>
      </p:sp>
      <p:pic>
        <p:nvPicPr>
          <p:cNvPr id="13" name="Picture 12">
            <a:extLst>
              <a:ext uri="{FF2B5EF4-FFF2-40B4-BE49-F238E27FC236}">
                <a16:creationId xmlns:a16="http://schemas.microsoft.com/office/drawing/2014/main" id="{92620DDF-32C2-43F7-B5C7-48D0791C04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12" y="3914835"/>
            <a:ext cx="6207218" cy="3496733"/>
          </a:xfrm>
          <a:prstGeom prst="rect">
            <a:avLst/>
          </a:prstGeom>
        </p:spPr>
      </p:pic>
      <p:pic>
        <p:nvPicPr>
          <p:cNvPr id="3" name="Picture 2">
            <a:extLst>
              <a:ext uri="{FF2B5EF4-FFF2-40B4-BE49-F238E27FC236}">
                <a16:creationId xmlns:a16="http://schemas.microsoft.com/office/drawing/2014/main" id="{79212730-64A1-46E5-93BB-0734267E72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385" y="393678"/>
            <a:ext cx="861632" cy="8020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02726F7C-A0E4-4743-852E-3E860240D45F}"/>
              </a:ext>
            </a:extLst>
          </p:cNvPr>
          <p:cNvPicPr>
            <a:picLocks noChangeAspect="1"/>
          </p:cNvPicPr>
          <p:nvPr/>
        </p:nvPicPr>
        <p:blipFill rotWithShape="1">
          <a:blip r:embed="rId6">
            <a:extLst>
              <a:ext uri="{28A0092B-C50C-407E-A947-70E740481C1C}">
                <a14:useLocalDpi xmlns:a14="http://schemas.microsoft.com/office/drawing/2010/main" val="0"/>
              </a:ext>
            </a:extLst>
          </a:blip>
          <a:srcRect l="21849" r="1794" b="1793"/>
          <a:stretch/>
        </p:blipFill>
        <p:spPr>
          <a:xfrm rot="10800000">
            <a:off x="12764245" y="3771035"/>
            <a:ext cx="3085355" cy="3716157"/>
          </a:xfrm>
          <a:prstGeom prst="rect">
            <a:avLst/>
          </a:prstGeom>
        </p:spPr>
      </p:pic>
      <p:sp>
        <p:nvSpPr>
          <p:cNvPr id="18" name="Rectangle : coins arrondis 62">
            <a:extLst>
              <a:ext uri="{FF2B5EF4-FFF2-40B4-BE49-F238E27FC236}">
                <a16:creationId xmlns:a16="http://schemas.microsoft.com/office/drawing/2014/main" id="{3D089C44-C8D7-4824-90DB-DFC1B1D8FD3B}"/>
              </a:ext>
            </a:extLst>
          </p:cNvPr>
          <p:cNvSpPr/>
          <p:nvPr/>
        </p:nvSpPr>
        <p:spPr>
          <a:xfrm>
            <a:off x="2160575" y="2689321"/>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19" name="ZoneTexte 63">
            <a:extLst>
              <a:ext uri="{FF2B5EF4-FFF2-40B4-BE49-F238E27FC236}">
                <a16:creationId xmlns:a16="http://schemas.microsoft.com/office/drawing/2014/main" id="{3FB54FBA-0CF3-44F0-B85F-BE1938709EF8}"/>
              </a:ext>
            </a:extLst>
          </p:cNvPr>
          <p:cNvSpPr txBox="1"/>
          <p:nvPr/>
        </p:nvSpPr>
        <p:spPr>
          <a:xfrm>
            <a:off x="2539936" y="2745283"/>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Input</a:t>
            </a:r>
            <a:endParaRPr lang="en-US" sz="4800" dirty="0">
              <a:solidFill>
                <a:srgbClr val="000000"/>
              </a:solidFill>
              <a:latin typeface="Calibri"/>
            </a:endParaRPr>
          </a:p>
        </p:txBody>
      </p:sp>
      <p:sp>
        <p:nvSpPr>
          <p:cNvPr id="20" name="Rectangle : coins arrondis 62">
            <a:extLst>
              <a:ext uri="{FF2B5EF4-FFF2-40B4-BE49-F238E27FC236}">
                <a16:creationId xmlns:a16="http://schemas.microsoft.com/office/drawing/2014/main" id="{B7B7FECF-F6A9-4999-9366-9D76235C0A05}"/>
              </a:ext>
            </a:extLst>
          </p:cNvPr>
          <p:cNvSpPr/>
          <p:nvPr/>
        </p:nvSpPr>
        <p:spPr>
          <a:xfrm>
            <a:off x="6822124" y="2617938"/>
            <a:ext cx="5196024"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21" name="ZoneTexte 63">
            <a:extLst>
              <a:ext uri="{FF2B5EF4-FFF2-40B4-BE49-F238E27FC236}">
                <a16:creationId xmlns:a16="http://schemas.microsoft.com/office/drawing/2014/main" id="{F606E897-C085-46D1-81E9-4A6568ADB3D4}"/>
              </a:ext>
            </a:extLst>
          </p:cNvPr>
          <p:cNvSpPr txBox="1"/>
          <p:nvPr/>
        </p:nvSpPr>
        <p:spPr>
          <a:xfrm>
            <a:off x="7170292" y="2745283"/>
            <a:ext cx="4585912" cy="4154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1800" b="1" spc="-30"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Cross-Domain Transformer Encoder </a:t>
            </a:r>
            <a:endParaRPr lang="en-US" sz="4800" dirty="0">
              <a:solidFill>
                <a:srgbClr val="000000"/>
              </a:solidFill>
              <a:latin typeface="Calibri"/>
            </a:endParaRPr>
          </a:p>
        </p:txBody>
      </p:sp>
      <p:sp>
        <p:nvSpPr>
          <p:cNvPr id="22" name="Rectangle : coins arrondis 62">
            <a:extLst>
              <a:ext uri="{FF2B5EF4-FFF2-40B4-BE49-F238E27FC236}">
                <a16:creationId xmlns:a16="http://schemas.microsoft.com/office/drawing/2014/main" id="{042FEB23-57BC-41B5-8CE8-B9E0636CFFAF}"/>
              </a:ext>
            </a:extLst>
          </p:cNvPr>
          <p:cNvSpPr/>
          <p:nvPr/>
        </p:nvSpPr>
        <p:spPr>
          <a:xfrm>
            <a:off x="13509632" y="2689321"/>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24" name="ZoneTexte 63">
            <a:extLst>
              <a:ext uri="{FF2B5EF4-FFF2-40B4-BE49-F238E27FC236}">
                <a16:creationId xmlns:a16="http://schemas.microsoft.com/office/drawing/2014/main" id="{5BC86157-671C-4C6B-A884-BB5A75AD4790}"/>
              </a:ext>
            </a:extLst>
          </p:cNvPr>
          <p:cNvSpPr txBox="1"/>
          <p:nvPr/>
        </p:nvSpPr>
        <p:spPr>
          <a:xfrm>
            <a:off x="13731420" y="2745283"/>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Output</a:t>
            </a:r>
            <a:endParaRPr lang="en-US" sz="4800" dirty="0">
              <a:solidFill>
                <a:srgbClr val="000000"/>
              </a:solidFill>
              <a:latin typeface="Calibri"/>
            </a:endParaRPr>
          </a:p>
        </p:txBody>
      </p:sp>
      <p:sp>
        <p:nvSpPr>
          <p:cNvPr id="29" name="ZoneTexte 63">
            <a:extLst>
              <a:ext uri="{FF2B5EF4-FFF2-40B4-BE49-F238E27FC236}">
                <a16:creationId xmlns:a16="http://schemas.microsoft.com/office/drawing/2014/main" id="{B9CE4EC3-D578-440F-AB0E-B3B24A1DA56D}"/>
              </a:ext>
            </a:extLst>
          </p:cNvPr>
          <p:cNvSpPr txBox="1"/>
          <p:nvPr/>
        </p:nvSpPr>
        <p:spPr>
          <a:xfrm>
            <a:off x="2234959" y="7157318"/>
            <a:ext cx="1172302"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Input</a:t>
            </a:r>
            <a:endParaRPr lang="en-US" sz="4800" dirty="0">
              <a:solidFill>
                <a:srgbClr val="000000"/>
              </a:solidFill>
              <a:latin typeface="Calibri"/>
            </a:endParaRPr>
          </a:p>
        </p:txBody>
      </p:sp>
      <p:sp>
        <p:nvSpPr>
          <p:cNvPr id="33" name="ZoneTexte 60">
            <a:extLst>
              <a:ext uri="{FF2B5EF4-FFF2-40B4-BE49-F238E27FC236}">
                <a16:creationId xmlns:a16="http://schemas.microsoft.com/office/drawing/2014/main" id="{5FCB407A-D53A-4EB0-8F87-640A59B2BFE6}"/>
              </a:ext>
            </a:extLst>
          </p:cNvPr>
          <p:cNvSpPr txBox="1"/>
          <p:nvPr/>
        </p:nvSpPr>
        <p:spPr>
          <a:xfrm>
            <a:off x="4609123" y="-231500"/>
            <a:ext cx="12448499" cy="1571649"/>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5400" b="1" dirty="0">
                <a:solidFill>
                  <a:schemeClr val="bg1"/>
                </a:solidFill>
              </a:rPr>
              <a:t>Cross-Domain Transformer Encoder </a:t>
            </a:r>
          </a:p>
        </p:txBody>
      </p:sp>
      <p:sp>
        <p:nvSpPr>
          <p:cNvPr id="7" name="Rectangle 6">
            <a:extLst>
              <a:ext uri="{FF2B5EF4-FFF2-40B4-BE49-F238E27FC236}">
                <a16:creationId xmlns:a16="http://schemas.microsoft.com/office/drawing/2014/main" id="{B3855938-7E65-4110-8D0A-2CF35462E9B5}"/>
              </a:ext>
            </a:extLst>
          </p:cNvPr>
          <p:cNvSpPr/>
          <p:nvPr/>
        </p:nvSpPr>
        <p:spPr>
          <a:xfrm>
            <a:off x="722263" y="7846536"/>
            <a:ext cx="4915783" cy="1371600"/>
          </a:xfrm>
          <a:prstGeom prst="rect">
            <a:avLst/>
          </a:prstGeom>
          <a:solidFill>
            <a:schemeClr val="tx1">
              <a:lumMod val="85000"/>
              <a:lumOff val="1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t>Signals</a:t>
            </a:r>
            <a:endParaRPr lang="en-US" dirty="0"/>
          </a:p>
        </p:txBody>
      </p:sp>
      <p:sp>
        <p:nvSpPr>
          <p:cNvPr id="34" name="Rectangle 33">
            <a:extLst>
              <a:ext uri="{FF2B5EF4-FFF2-40B4-BE49-F238E27FC236}">
                <a16:creationId xmlns:a16="http://schemas.microsoft.com/office/drawing/2014/main" id="{2C8AD770-F024-4AD0-BCF6-A5248448A134}"/>
              </a:ext>
            </a:extLst>
          </p:cNvPr>
          <p:cNvSpPr/>
          <p:nvPr/>
        </p:nvSpPr>
        <p:spPr>
          <a:xfrm>
            <a:off x="7005356" y="7846536"/>
            <a:ext cx="4915783" cy="1371600"/>
          </a:xfrm>
          <a:prstGeom prst="rect">
            <a:avLst/>
          </a:prstGeom>
          <a:solidFill>
            <a:schemeClr val="tx1">
              <a:lumMod val="85000"/>
              <a:lumOff val="1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a:t>Model</a:t>
            </a:r>
            <a:endParaRPr lang="en-US" dirty="0"/>
          </a:p>
        </p:txBody>
      </p:sp>
      <p:sp>
        <p:nvSpPr>
          <p:cNvPr id="35" name="Rectangle 34">
            <a:extLst>
              <a:ext uri="{FF2B5EF4-FFF2-40B4-BE49-F238E27FC236}">
                <a16:creationId xmlns:a16="http://schemas.microsoft.com/office/drawing/2014/main" id="{E57AE1F5-5DC5-4798-8EF1-8F8CE3F19B52}"/>
              </a:ext>
            </a:extLst>
          </p:cNvPr>
          <p:cNvSpPr/>
          <p:nvPr/>
        </p:nvSpPr>
        <p:spPr>
          <a:xfrm>
            <a:off x="12515845" y="7887566"/>
            <a:ext cx="3785595" cy="1371600"/>
          </a:xfrm>
          <a:prstGeom prst="rect">
            <a:avLst/>
          </a:prstGeom>
          <a:solidFill>
            <a:schemeClr val="tx1">
              <a:lumMod val="85000"/>
              <a:lumOff val="1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000" dirty="0" err="1"/>
              <a:t>Seprated</a:t>
            </a:r>
            <a:endParaRPr lang="en-US" dirty="0"/>
          </a:p>
        </p:txBody>
      </p:sp>
      <p:pic>
        <p:nvPicPr>
          <p:cNvPr id="37" name="Picture 36">
            <a:extLst>
              <a:ext uri="{FF2B5EF4-FFF2-40B4-BE49-F238E27FC236}">
                <a16:creationId xmlns:a16="http://schemas.microsoft.com/office/drawing/2014/main" id="{57ECF030-CCD2-4381-818E-92672DD535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66708" y="6591278"/>
            <a:ext cx="853135" cy="85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a:extLst>
              <a:ext uri="{FF2B5EF4-FFF2-40B4-BE49-F238E27FC236}">
                <a16:creationId xmlns:a16="http://schemas.microsoft.com/office/drawing/2014/main" id="{8B53ECAC-BEA3-48DB-AFAB-778C6ADDFB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91103" y="5663201"/>
            <a:ext cx="781021" cy="765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a:extLst>
              <a:ext uri="{FF2B5EF4-FFF2-40B4-BE49-F238E27FC236}">
                <a16:creationId xmlns:a16="http://schemas.microsoft.com/office/drawing/2014/main" id="{C1C1C974-6908-4411-AC20-489BEFBA41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66708" y="4501027"/>
            <a:ext cx="853135" cy="85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Picture 39">
            <a:extLst>
              <a:ext uri="{FF2B5EF4-FFF2-40B4-BE49-F238E27FC236}">
                <a16:creationId xmlns:a16="http://schemas.microsoft.com/office/drawing/2014/main" id="{4FD37655-B1D0-46FA-97D1-9A69BF7166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41378" y="3527081"/>
            <a:ext cx="853135" cy="853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883445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28A0092B-C50C-407E-A947-70E740481C1C}">
                <a14:useLocalDpi xmlns:a14="http://schemas.microsoft.com/office/drawing/2010/main" val="0"/>
              </a:ext>
            </a:extLst>
          </a:blip>
          <a:srcRect l="-254" r="-354"/>
          <a:stretch/>
        </p:blipFill>
        <p:spPr>
          <a:xfrm>
            <a:off x="-141193" y="0"/>
            <a:ext cx="19640789"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261533" y="0"/>
            <a:ext cx="19761129" cy="10287001"/>
          </a:xfrm>
          <a:prstGeom prst="rect">
            <a:avLst/>
          </a:prstGeom>
          <a:solidFill>
            <a:srgbClr val="000000"/>
          </a:solidFill>
          <a:ln w="12701" cap="flat">
            <a:solidFill>
              <a:srgbClr val="2F528F"/>
            </a:solidFill>
            <a:prstDash val="solid"/>
            <a:miter/>
          </a:ln>
          <a:effectLst>
            <a:outerShdw blurRad="50800" dist="50800" dir="5400000" algn="ctr" rotWithShape="0">
              <a:srgbClr val="000000"/>
            </a:outerShdw>
          </a:effectLst>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sp>
        <p:nvSpPr>
          <p:cNvPr id="23" name="ZoneTexte 60">
            <a:extLst>
              <a:ext uri="{FF2B5EF4-FFF2-40B4-BE49-F238E27FC236}">
                <a16:creationId xmlns:a16="http://schemas.microsoft.com/office/drawing/2014/main" id="{2DDE9D41-5B39-47FD-9896-3500263E09C9}"/>
              </a:ext>
            </a:extLst>
          </p:cNvPr>
          <p:cNvSpPr txBox="1"/>
          <p:nvPr/>
        </p:nvSpPr>
        <p:spPr>
          <a:xfrm>
            <a:off x="1745794" y="-373426"/>
            <a:ext cx="1981200" cy="1551322"/>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000" dirty="0">
                <a:solidFill>
                  <a:schemeClr val="bg1"/>
                </a:solidFill>
              </a:rPr>
              <a:t>Model</a:t>
            </a:r>
          </a:p>
        </p:txBody>
      </p:sp>
      <p:pic>
        <p:nvPicPr>
          <p:cNvPr id="3" name="Picture 2">
            <a:extLst>
              <a:ext uri="{FF2B5EF4-FFF2-40B4-BE49-F238E27FC236}">
                <a16:creationId xmlns:a16="http://schemas.microsoft.com/office/drawing/2014/main" id="{79212730-64A1-46E5-93BB-0734267E72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85" y="393678"/>
            <a:ext cx="861632" cy="8020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ZoneTexte 63">
            <a:extLst>
              <a:ext uri="{FF2B5EF4-FFF2-40B4-BE49-F238E27FC236}">
                <a16:creationId xmlns:a16="http://schemas.microsoft.com/office/drawing/2014/main" id="{B9CE4EC3-D578-440F-AB0E-B3B24A1DA56D}"/>
              </a:ext>
            </a:extLst>
          </p:cNvPr>
          <p:cNvSpPr txBox="1"/>
          <p:nvPr/>
        </p:nvSpPr>
        <p:spPr>
          <a:xfrm>
            <a:off x="2234959" y="7157318"/>
            <a:ext cx="1172302"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Input</a:t>
            </a:r>
            <a:endParaRPr lang="en-US" sz="4800" dirty="0">
              <a:solidFill>
                <a:srgbClr val="000000"/>
              </a:solidFill>
              <a:latin typeface="Calibri"/>
            </a:endParaRPr>
          </a:p>
        </p:txBody>
      </p:sp>
      <p:pic>
        <p:nvPicPr>
          <p:cNvPr id="25" name="Picture 24">
            <a:extLst>
              <a:ext uri="{FF2B5EF4-FFF2-40B4-BE49-F238E27FC236}">
                <a16:creationId xmlns:a16="http://schemas.microsoft.com/office/drawing/2014/main" id="{B2B779D3-D282-4A03-A5E2-9185BC7FDAA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134542" y="289455"/>
            <a:ext cx="9227006" cy="97080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Flowchart: Collate 25">
            <a:extLst>
              <a:ext uri="{FF2B5EF4-FFF2-40B4-BE49-F238E27FC236}">
                <a16:creationId xmlns:a16="http://schemas.microsoft.com/office/drawing/2014/main" id="{64520EE7-3539-42F1-90AD-1F82427DE823}"/>
              </a:ext>
            </a:extLst>
          </p:cNvPr>
          <p:cNvSpPr/>
          <p:nvPr/>
        </p:nvSpPr>
        <p:spPr>
          <a:xfrm>
            <a:off x="547248" y="4323737"/>
            <a:ext cx="1220880" cy="1639524"/>
          </a:xfrm>
          <a:prstGeom prst="flowChartCollate">
            <a:avLst/>
          </a:prstGeom>
          <a:solidFill>
            <a:schemeClr val="bg1">
              <a:alpha val="67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solidFill>
            </a:endParaRPr>
          </a:p>
        </p:txBody>
      </p:sp>
      <p:cxnSp>
        <p:nvCxnSpPr>
          <p:cNvPr id="7" name="Straight Arrow Connector 6">
            <a:extLst>
              <a:ext uri="{FF2B5EF4-FFF2-40B4-BE49-F238E27FC236}">
                <a16:creationId xmlns:a16="http://schemas.microsoft.com/office/drawing/2014/main" id="{6262153D-9EDA-4BD4-B856-2C5DEBD35681}"/>
              </a:ext>
            </a:extLst>
          </p:cNvPr>
          <p:cNvCxnSpPr>
            <a:cxnSpLocks/>
          </p:cNvCxnSpPr>
          <p:nvPr/>
        </p:nvCxnSpPr>
        <p:spPr>
          <a:xfrm>
            <a:off x="1888468" y="5143499"/>
            <a:ext cx="230259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194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59">
            <a:extLst>
              <a:ext uri="{FF2B5EF4-FFF2-40B4-BE49-F238E27FC236}">
                <a16:creationId xmlns:a16="http://schemas.microsoft.com/office/drawing/2014/main" id="{6430383E-79FE-435D-B653-2101B48D75E8}"/>
              </a:ext>
            </a:extLst>
          </p:cNvPr>
          <p:cNvSpPr/>
          <p:nvPr/>
        </p:nvSpPr>
        <p:spPr>
          <a:xfrm>
            <a:off x="7140" y="0"/>
            <a:ext cx="18273720" cy="10287000"/>
          </a:xfrm>
          <a:prstGeom prst="rect">
            <a:avLst/>
          </a:prstGeom>
          <a:solidFill>
            <a:srgbClr val="000000">
              <a:alpha val="67000"/>
            </a:srgbClr>
          </a:solidFill>
          <a:ln w="12701" cap="flat">
            <a:solidFill>
              <a:srgbClr val="2F528F"/>
            </a:solidFill>
            <a:prstDash val="solid"/>
            <a:miter/>
          </a:ln>
          <a:effectLst>
            <a:outerShdw blurRad="50800" dist="50800" dir="5400000" algn="ctr" rotWithShape="0">
              <a:srgbClr val="000000"/>
            </a:outerShdw>
          </a:effectLst>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sp>
        <p:nvSpPr>
          <p:cNvPr id="23" name="ZoneTexte 60">
            <a:extLst>
              <a:ext uri="{FF2B5EF4-FFF2-40B4-BE49-F238E27FC236}">
                <a16:creationId xmlns:a16="http://schemas.microsoft.com/office/drawing/2014/main" id="{2DDE9D41-5B39-47FD-9896-3500263E09C9}"/>
              </a:ext>
            </a:extLst>
          </p:cNvPr>
          <p:cNvSpPr txBox="1"/>
          <p:nvPr/>
        </p:nvSpPr>
        <p:spPr>
          <a:xfrm>
            <a:off x="7140" y="-613105"/>
            <a:ext cx="1981200" cy="1551322"/>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000" b="1" dirty="0">
                <a:solidFill>
                  <a:schemeClr val="bg1"/>
                </a:solidFill>
              </a:rPr>
              <a:t>Model</a:t>
            </a:r>
          </a:p>
        </p:txBody>
      </p:sp>
      <p:sp>
        <p:nvSpPr>
          <p:cNvPr id="9" name="Flowchart: Collate 8">
            <a:extLst>
              <a:ext uri="{FF2B5EF4-FFF2-40B4-BE49-F238E27FC236}">
                <a16:creationId xmlns:a16="http://schemas.microsoft.com/office/drawing/2014/main" id="{384D5129-CD92-41BC-9923-1C25E96DB43F}"/>
              </a:ext>
            </a:extLst>
          </p:cNvPr>
          <p:cNvSpPr/>
          <p:nvPr/>
        </p:nvSpPr>
        <p:spPr>
          <a:xfrm rot="5400000">
            <a:off x="8349853" y="1705918"/>
            <a:ext cx="3811102" cy="6593441"/>
          </a:xfrm>
          <a:prstGeom prst="flowChartCollate">
            <a:avLst/>
          </a:prstGeom>
          <a:solidFill>
            <a:schemeClr val="bg1"/>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solidFill>
                <a:schemeClr val="tx1"/>
              </a:solidFill>
            </a:endParaRPr>
          </a:p>
        </p:txBody>
      </p:sp>
      <p:pic>
        <p:nvPicPr>
          <p:cNvPr id="13" name="Picture 12">
            <a:extLst>
              <a:ext uri="{FF2B5EF4-FFF2-40B4-BE49-F238E27FC236}">
                <a16:creationId xmlns:a16="http://schemas.microsoft.com/office/drawing/2014/main" id="{92620DDF-32C2-43F7-B5C7-48D0791C0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273" y="3145581"/>
            <a:ext cx="5835778" cy="35134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9212730-64A1-46E5-93BB-0734267E72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36181"/>
            <a:ext cx="861632" cy="8020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ZoneTexte 60">
            <a:extLst>
              <a:ext uri="{FF2B5EF4-FFF2-40B4-BE49-F238E27FC236}">
                <a16:creationId xmlns:a16="http://schemas.microsoft.com/office/drawing/2014/main" id="{64302623-855F-40E1-9FEB-02155F19D711}"/>
              </a:ext>
            </a:extLst>
          </p:cNvPr>
          <p:cNvSpPr txBox="1"/>
          <p:nvPr/>
        </p:nvSpPr>
        <p:spPr>
          <a:xfrm>
            <a:off x="2188370" y="1479744"/>
            <a:ext cx="1981200" cy="1551322"/>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000" b="1" dirty="0">
                <a:solidFill>
                  <a:srgbClr val="C00000"/>
                </a:solidFill>
              </a:rPr>
              <a:t>Input</a:t>
            </a:r>
          </a:p>
        </p:txBody>
      </p:sp>
      <p:sp>
        <p:nvSpPr>
          <p:cNvPr id="11" name="ZoneTexte 60">
            <a:extLst>
              <a:ext uri="{FF2B5EF4-FFF2-40B4-BE49-F238E27FC236}">
                <a16:creationId xmlns:a16="http://schemas.microsoft.com/office/drawing/2014/main" id="{D3CF641E-66EC-4B13-A626-AC106EB7D376}"/>
              </a:ext>
            </a:extLst>
          </p:cNvPr>
          <p:cNvSpPr txBox="1"/>
          <p:nvPr/>
        </p:nvSpPr>
        <p:spPr>
          <a:xfrm>
            <a:off x="15011400" y="1239213"/>
            <a:ext cx="1981200" cy="1551322"/>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000" b="1" dirty="0">
                <a:solidFill>
                  <a:srgbClr val="C00000"/>
                </a:solidFill>
              </a:rPr>
              <a:t>Output</a:t>
            </a:r>
          </a:p>
        </p:txBody>
      </p:sp>
      <p:sp>
        <p:nvSpPr>
          <p:cNvPr id="14" name="ZoneTexte 60">
            <a:extLst>
              <a:ext uri="{FF2B5EF4-FFF2-40B4-BE49-F238E27FC236}">
                <a16:creationId xmlns:a16="http://schemas.microsoft.com/office/drawing/2014/main" id="{F0C67996-CC0A-4EA6-A7B7-CAD84A78B7C1}"/>
              </a:ext>
            </a:extLst>
          </p:cNvPr>
          <p:cNvSpPr txBox="1"/>
          <p:nvPr/>
        </p:nvSpPr>
        <p:spPr>
          <a:xfrm>
            <a:off x="6139588" y="938203"/>
            <a:ext cx="8231632" cy="1524263"/>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000" dirty="0">
                <a:solidFill>
                  <a:srgbClr val="C00000"/>
                </a:solidFill>
              </a:rPr>
              <a:t>Cross-Domain Transformer Encoder </a:t>
            </a:r>
          </a:p>
        </p:txBody>
      </p:sp>
      <p:pic>
        <p:nvPicPr>
          <p:cNvPr id="4" name="Picture 3">
            <a:extLst>
              <a:ext uri="{FF2B5EF4-FFF2-40B4-BE49-F238E27FC236}">
                <a16:creationId xmlns:a16="http://schemas.microsoft.com/office/drawing/2014/main" id="{36F78B73-D83B-46B0-9AF9-CFF603B31B1E}"/>
              </a:ext>
            </a:extLst>
          </p:cNvPr>
          <p:cNvPicPr>
            <a:picLocks noChangeAspect="1"/>
          </p:cNvPicPr>
          <p:nvPr/>
        </p:nvPicPr>
        <p:blipFill rotWithShape="1">
          <a:blip r:embed="rId5">
            <a:extLst>
              <a:ext uri="{28A0092B-C50C-407E-A947-70E740481C1C}">
                <a14:useLocalDpi xmlns:a14="http://schemas.microsoft.com/office/drawing/2010/main" val="0"/>
              </a:ext>
            </a:extLst>
          </a:blip>
          <a:srcRect l="18388"/>
          <a:stretch/>
        </p:blipFill>
        <p:spPr>
          <a:xfrm rot="10800000">
            <a:off x="13713390" y="3097087"/>
            <a:ext cx="3279210" cy="3762824"/>
          </a:xfrm>
          <a:prstGeom prst="rect">
            <a:avLst/>
          </a:prstGeom>
        </p:spPr>
      </p:pic>
    </p:spTree>
    <p:extLst>
      <p:ext uri="{BB962C8B-B14F-4D97-AF65-F5344CB8AC3E}">
        <p14:creationId xmlns:p14="http://schemas.microsoft.com/office/powerpoint/2010/main" val="18752678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59">
            <a:extLst>
              <a:ext uri="{FF2B5EF4-FFF2-40B4-BE49-F238E27FC236}">
                <a16:creationId xmlns:a16="http://schemas.microsoft.com/office/drawing/2014/main" id="{6430383E-79FE-435D-B653-2101B48D75E8}"/>
              </a:ext>
            </a:extLst>
          </p:cNvPr>
          <p:cNvSpPr/>
          <p:nvPr/>
        </p:nvSpPr>
        <p:spPr>
          <a:xfrm>
            <a:off x="-2209800" y="-257735"/>
            <a:ext cx="21391304" cy="10544735"/>
          </a:xfrm>
          <a:prstGeom prst="rect">
            <a:avLst/>
          </a:prstGeom>
          <a:solidFill>
            <a:srgbClr val="000000"/>
          </a:solidFill>
          <a:ln w="12701" cap="flat">
            <a:solidFill>
              <a:srgbClr val="2F528F"/>
            </a:solidFill>
            <a:prstDash val="solid"/>
            <a:miter/>
          </a:ln>
          <a:effectLst>
            <a:outerShdw blurRad="50800" dist="50800" dir="5400000" algn="ctr" rotWithShape="0">
              <a:srgbClr val="000000"/>
            </a:outerShdw>
          </a:effectLst>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sp>
        <p:nvSpPr>
          <p:cNvPr id="23" name="ZoneTexte 60">
            <a:extLst>
              <a:ext uri="{FF2B5EF4-FFF2-40B4-BE49-F238E27FC236}">
                <a16:creationId xmlns:a16="http://schemas.microsoft.com/office/drawing/2014/main" id="{2DDE9D41-5B39-47FD-9896-3500263E09C9}"/>
              </a:ext>
            </a:extLst>
          </p:cNvPr>
          <p:cNvSpPr txBox="1"/>
          <p:nvPr/>
        </p:nvSpPr>
        <p:spPr>
          <a:xfrm>
            <a:off x="7391400" y="3086100"/>
            <a:ext cx="4274006" cy="1524263"/>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000" dirty="0">
                <a:solidFill>
                  <a:schemeClr val="bg1"/>
                </a:solidFill>
              </a:rPr>
              <a:t>Conclusion</a:t>
            </a:r>
          </a:p>
        </p:txBody>
      </p:sp>
    </p:spTree>
    <p:extLst>
      <p:ext uri="{BB962C8B-B14F-4D97-AF65-F5344CB8AC3E}">
        <p14:creationId xmlns:p14="http://schemas.microsoft.com/office/powerpoint/2010/main" val="18486881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9640789"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1377269" y="-35691"/>
            <a:ext cx="21391304" cy="10544735"/>
          </a:xfrm>
          <a:prstGeom prst="rect">
            <a:avLst/>
          </a:prstGeom>
          <a:solidFill>
            <a:srgbClr val="000000">
              <a:alpha val="50000"/>
            </a:srgbClr>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901708" y="3404287"/>
            <a:ext cx="367090" cy="34151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6" action="ppaction://hlinksldjump"/>
            <a:extLst>
              <a:ext uri="{FF2B5EF4-FFF2-40B4-BE49-F238E27FC236}">
                <a16:creationId xmlns:a16="http://schemas.microsoft.com/office/drawing/2014/main" id="{0BA77206-B219-43D5-B0BA-487D89E28013}"/>
              </a:ext>
            </a:extLst>
          </p:cNvPr>
          <p:cNvSpPr/>
          <p:nvPr/>
        </p:nvSpPr>
        <p:spPr>
          <a:xfrm>
            <a:off x="952234" y="4907105"/>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7" action="ppaction://hlinksldjump"/>
            <a:extLst>
              <a:ext uri="{FF2B5EF4-FFF2-40B4-BE49-F238E27FC236}">
                <a16:creationId xmlns:a16="http://schemas.microsoft.com/office/drawing/2014/main" id="{1A652C38-DE20-48CA-BF8A-BDB60DEF8286}"/>
              </a:ext>
            </a:extLst>
          </p:cNvPr>
          <p:cNvSpPr/>
          <p:nvPr/>
        </p:nvSpPr>
        <p:spPr>
          <a:xfrm>
            <a:off x="952234" y="6510697"/>
            <a:ext cx="180200" cy="1845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8" action="ppaction://hlinksldjump"/>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9"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113" name="Connecteur droit 56">
            <a:extLst>
              <a:ext uri="{FF2B5EF4-FFF2-40B4-BE49-F238E27FC236}">
                <a16:creationId xmlns:a16="http://schemas.microsoft.com/office/drawing/2014/main" id="{DAC24401-DDF8-4842-AB29-17E0028C186C}"/>
              </a:ext>
            </a:extLst>
          </p:cNvPr>
          <p:cNvCxnSpPr>
            <a:cxnSpLocks/>
            <a:endCxn id="111"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114" name="Ellipse 57">
            <a:hlinkClick r:id="rId9" action="ppaction://hlinksldjump"/>
            <a:extLst>
              <a:ext uri="{FF2B5EF4-FFF2-40B4-BE49-F238E27FC236}">
                <a16:creationId xmlns:a16="http://schemas.microsoft.com/office/drawing/2014/main" id="{C3C9E7B3-2E01-46D3-8D18-7ED14104B68A}"/>
              </a:ext>
            </a:extLst>
          </p:cNvPr>
          <p:cNvSpPr/>
          <p:nvPr/>
        </p:nvSpPr>
        <p:spPr>
          <a:xfrm>
            <a:off x="713582" y="1658852"/>
            <a:ext cx="804436" cy="80312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pic>
        <p:nvPicPr>
          <p:cNvPr id="5" name="Picture 4">
            <a:extLst>
              <a:ext uri="{FF2B5EF4-FFF2-40B4-BE49-F238E27FC236}">
                <a16:creationId xmlns:a16="http://schemas.microsoft.com/office/drawing/2014/main" id="{280864C5-F7A2-4FDD-868A-C2D618EDDA0A}"/>
              </a:ext>
            </a:extLst>
          </p:cNvPr>
          <p:cNvPicPr>
            <a:picLocks noChangeAspect="1"/>
          </p:cNvPicPr>
          <p:nvPr/>
        </p:nvPicPr>
        <p:blipFill rotWithShape="1">
          <a:blip r:embed="rId10">
            <a:extLst>
              <a:ext uri="{28A0092B-C50C-407E-A947-70E740481C1C}">
                <a14:useLocalDpi xmlns:a14="http://schemas.microsoft.com/office/drawing/2010/main" val="0"/>
              </a:ext>
            </a:extLst>
          </a:blip>
          <a:srcRect b="20238"/>
          <a:stretch/>
        </p:blipFill>
        <p:spPr>
          <a:xfrm>
            <a:off x="20582908" y="4061909"/>
            <a:ext cx="3301487" cy="2633323"/>
          </a:xfrm>
          <a:prstGeom prst="rect">
            <a:avLst/>
          </a:prstGeom>
        </p:spPr>
      </p:pic>
      <p:sp>
        <p:nvSpPr>
          <p:cNvPr id="22" name="ZoneTexte 60">
            <a:extLst>
              <a:ext uri="{FF2B5EF4-FFF2-40B4-BE49-F238E27FC236}">
                <a16:creationId xmlns:a16="http://schemas.microsoft.com/office/drawing/2014/main" id="{39F15A4D-EEBA-42C8-BFBE-69DBD48D9C59}"/>
              </a:ext>
            </a:extLst>
          </p:cNvPr>
          <p:cNvSpPr txBox="1"/>
          <p:nvPr/>
        </p:nvSpPr>
        <p:spPr>
          <a:xfrm>
            <a:off x="24056341" y="4200519"/>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Model</a:t>
            </a:r>
          </a:p>
        </p:txBody>
      </p:sp>
      <p:sp>
        <p:nvSpPr>
          <p:cNvPr id="19" name="ZoneTexte 60">
            <a:extLst>
              <a:ext uri="{FF2B5EF4-FFF2-40B4-BE49-F238E27FC236}">
                <a16:creationId xmlns:a16="http://schemas.microsoft.com/office/drawing/2014/main" id="{4E5238DE-F702-41BA-9A52-C367C6181871}"/>
              </a:ext>
            </a:extLst>
          </p:cNvPr>
          <p:cNvSpPr txBox="1"/>
          <p:nvPr/>
        </p:nvSpPr>
        <p:spPr>
          <a:xfrm>
            <a:off x="2032457" y="988001"/>
            <a:ext cx="12228717"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Introduction</a:t>
            </a:r>
          </a:p>
        </p:txBody>
      </p:sp>
    </p:spTree>
    <p:extLst>
      <p:ext uri="{BB962C8B-B14F-4D97-AF65-F5344CB8AC3E}">
        <p14:creationId xmlns:p14="http://schemas.microsoft.com/office/powerpoint/2010/main" val="3520454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9640789"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1377269" y="-35691"/>
            <a:ext cx="21391304" cy="10544735"/>
          </a:xfrm>
          <a:prstGeom prst="rect">
            <a:avLst/>
          </a:prstGeom>
          <a:solidFill>
            <a:srgbClr val="000000">
              <a:alpha val="50000"/>
            </a:srgbClr>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707092" y="3250252"/>
            <a:ext cx="695456" cy="69188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6" action="ppaction://hlinksldjump"/>
            <a:extLst>
              <a:ext uri="{FF2B5EF4-FFF2-40B4-BE49-F238E27FC236}">
                <a16:creationId xmlns:a16="http://schemas.microsoft.com/office/drawing/2014/main" id="{0BA77206-B219-43D5-B0BA-487D89E28013}"/>
              </a:ext>
            </a:extLst>
          </p:cNvPr>
          <p:cNvSpPr/>
          <p:nvPr/>
        </p:nvSpPr>
        <p:spPr>
          <a:xfrm>
            <a:off x="952234" y="4907105"/>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7" action="ppaction://hlinksldjump"/>
            <a:extLst>
              <a:ext uri="{FF2B5EF4-FFF2-40B4-BE49-F238E27FC236}">
                <a16:creationId xmlns:a16="http://schemas.microsoft.com/office/drawing/2014/main" id="{1A652C38-DE20-48CA-BF8A-BDB60DEF8286}"/>
              </a:ext>
            </a:extLst>
          </p:cNvPr>
          <p:cNvSpPr/>
          <p:nvPr/>
        </p:nvSpPr>
        <p:spPr>
          <a:xfrm>
            <a:off x="952234" y="6510697"/>
            <a:ext cx="180200" cy="1845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8" action="ppaction://hlinksldjump"/>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9"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113" name="Connecteur droit 56">
            <a:extLst>
              <a:ext uri="{FF2B5EF4-FFF2-40B4-BE49-F238E27FC236}">
                <a16:creationId xmlns:a16="http://schemas.microsoft.com/office/drawing/2014/main" id="{DAC24401-DDF8-4842-AB29-17E0028C186C}"/>
              </a:ext>
            </a:extLst>
          </p:cNvPr>
          <p:cNvCxnSpPr>
            <a:cxnSpLocks/>
            <a:endCxn id="111"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114" name="Ellipse 57">
            <a:hlinkClick r:id="rId9" action="ppaction://hlinksldjump"/>
            <a:extLst>
              <a:ext uri="{FF2B5EF4-FFF2-40B4-BE49-F238E27FC236}">
                <a16:creationId xmlns:a16="http://schemas.microsoft.com/office/drawing/2014/main" id="{C3C9E7B3-2E01-46D3-8D18-7ED14104B68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5" name="ZoneTexte 60">
            <a:extLst>
              <a:ext uri="{FF2B5EF4-FFF2-40B4-BE49-F238E27FC236}">
                <a16:creationId xmlns:a16="http://schemas.microsoft.com/office/drawing/2014/main" id="{57BA6F57-342F-4876-8401-795CBB0CF229}"/>
              </a:ext>
            </a:extLst>
          </p:cNvPr>
          <p:cNvSpPr txBox="1"/>
          <p:nvPr/>
        </p:nvSpPr>
        <p:spPr>
          <a:xfrm>
            <a:off x="2097608" y="2517009"/>
            <a:ext cx="12228717"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Problem Statement</a:t>
            </a:r>
          </a:p>
        </p:txBody>
      </p:sp>
      <p:sp>
        <p:nvSpPr>
          <p:cNvPr id="116" name="ZoneTexte 61">
            <a:extLst>
              <a:ext uri="{FF2B5EF4-FFF2-40B4-BE49-F238E27FC236}">
                <a16:creationId xmlns:a16="http://schemas.microsoft.com/office/drawing/2014/main" id="{43089678-07B2-4E96-B5C1-7D58490F7C1D}"/>
              </a:ext>
            </a:extLst>
          </p:cNvPr>
          <p:cNvSpPr txBox="1"/>
          <p:nvPr/>
        </p:nvSpPr>
        <p:spPr>
          <a:xfrm>
            <a:off x="2097608" y="4127924"/>
            <a:ext cx="6049208" cy="1246495"/>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rgbClr val="FFFFFF"/>
                </a:solidFill>
                <a:latin typeface="Calibri"/>
              </a:rPr>
              <a:t>In the this section, we will explain the main challenge this project aims to solve: how to use advanced AI to separate different sounds in music and make the system easy to control using voice commands.</a:t>
            </a:r>
          </a:p>
        </p:txBody>
      </p:sp>
      <p:sp>
        <p:nvSpPr>
          <p:cNvPr id="117" name="Rectangle : coins arrondis 62">
            <a:extLst>
              <a:ext uri="{FF2B5EF4-FFF2-40B4-BE49-F238E27FC236}">
                <a16:creationId xmlns:a16="http://schemas.microsoft.com/office/drawing/2014/main" id="{39BD8414-6387-4FCC-97E7-4F64B637EAB4}"/>
              </a:ext>
            </a:extLst>
          </p:cNvPr>
          <p:cNvSpPr/>
          <p:nvPr/>
        </p:nvSpPr>
        <p:spPr>
          <a:xfrm>
            <a:off x="2316131" y="5739596"/>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118" name="ZoneTexte 63">
            <a:extLst>
              <a:ext uri="{FF2B5EF4-FFF2-40B4-BE49-F238E27FC236}">
                <a16:creationId xmlns:a16="http://schemas.microsoft.com/office/drawing/2014/main" id="{CD38E456-6A6B-46A1-B533-84DA1E5FAD0A}"/>
              </a:ext>
            </a:extLst>
          </p:cNvPr>
          <p:cNvSpPr txBox="1"/>
          <p:nvPr/>
        </p:nvSpPr>
        <p:spPr>
          <a:xfrm>
            <a:off x="2490215" y="5830299"/>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Ai</a:t>
            </a:r>
            <a:endParaRPr lang="en-US" sz="4800" dirty="0">
              <a:solidFill>
                <a:srgbClr val="000000"/>
              </a:solidFill>
              <a:latin typeface="Calibri"/>
            </a:endParaRPr>
          </a:p>
        </p:txBody>
      </p:sp>
      <p:pic>
        <p:nvPicPr>
          <p:cNvPr id="5" name="Picture 4">
            <a:extLst>
              <a:ext uri="{FF2B5EF4-FFF2-40B4-BE49-F238E27FC236}">
                <a16:creationId xmlns:a16="http://schemas.microsoft.com/office/drawing/2014/main" id="{280864C5-F7A2-4FDD-868A-C2D618EDDA0A}"/>
              </a:ext>
            </a:extLst>
          </p:cNvPr>
          <p:cNvPicPr>
            <a:picLocks noChangeAspect="1"/>
          </p:cNvPicPr>
          <p:nvPr/>
        </p:nvPicPr>
        <p:blipFill rotWithShape="1">
          <a:blip r:embed="rId10">
            <a:extLst>
              <a:ext uri="{28A0092B-C50C-407E-A947-70E740481C1C}">
                <a14:useLocalDpi xmlns:a14="http://schemas.microsoft.com/office/drawing/2010/main" val="0"/>
              </a:ext>
            </a:extLst>
          </a:blip>
          <a:srcRect b="20238"/>
          <a:stretch/>
        </p:blipFill>
        <p:spPr>
          <a:xfrm>
            <a:off x="20582908" y="4061909"/>
            <a:ext cx="3301487" cy="2633323"/>
          </a:xfrm>
          <a:prstGeom prst="rect">
            <a:avLst/>
          </a:prstGeom>
        </p:spPr>
      </p:pic>
      <p:sp>
        <p:nvSpPr>
          <p:cNvPr id="22" name="ZoneTexte 60">
            <a:extLst>
              <a:ext uri="{FF2B5EF4-FFF2-40B4-BE49-F238E27FC236}">
                <a16:creationId xmlns:a16="http://schemas.microsoft.com/office/drawing/2014/main" id="{39F15A4D-EEBA-42C8-BFBE-69DBD48D9C59}"/>
              </a:ext>
            </a:extLst>
          </p:cNvPr>
          <p:cNvSpPr txBox="1"/>
          <p:nvPr/>
        </p:nvSpPr>
        <p:spPr>
          <a:xfrm>
            <a:off x="24056341" y="4200519"/>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Model</a:t>
            </a:r>
          </a:p>
        </p:txBody>
      </p:sp>
    </p:spTree>
    <p:extLst>
      <p:ext uri="{BB962C8B-B14F-4D97-AF65-F5344CB8AC3E}">
        <p14:creationId xmlns:p14="http://schemas.microsoft.com/office/powerpoint/2010/main" val="4340248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9640789"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1377269" y="-35691"/>
            <a:ext cx="21391304" cy="10544735"/>
          </a:xfrm>
          <a:prstGeom prst="rect">
            <a:avLst/>
          </a:prstGeom>
          <a:solidFill>
            <a:srgbClr val="000000">
              <a:alpha val="50000"/>
            </a:srgbClr>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707092" y="3250252"/>
            <a:ext cx="695456" cy="69188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6" action="ppaction://hlinksldjump"/>
            <a:extLst>
              <a:ext uri="{FF2B5EF4-FFF2-40B4-BE49-F238E27FC236}">
                <a16:creationId xmlns:a16="http://schemas.microsoft.com/office/drawing/2014/main" id="{0BA77206-B219-43D5-B0BA-487D89E28013}"/>
              </a:ext>
            </a:extLst>
          </p:cNvPr>
          <p:cNvSpPr/>
          <p:nvPr/>
        </p:nvSpPr>
        <p:spPr>
          <a:xfrm>
            <a:off x="952234" y="4907105"/>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7" action="ppaction://hlinksldjump"/>
            <a:extLst>
              <a:ext uri="{FF2B5EF4-FFF2-40B4-BE49-F238E27FC236}">
                <a16:creationId xmlns:a16="http://schemas.microsoft.com/office/drawing/2014/main" id="{1A652C38-DE20-48CA-BF8A-BDB60DEF8286}"/>
              </a:ext>
            </a:extLst>
          </p:cNvPr>
          <p:cNvSpPr/>
          <p:nvPr/>
        </p:nvSpPr>
        <p:spPr>
          <a:xfrm>
            <a:off x="952234" y="6510697"/>
            <a:ext cx="180200" cy="1845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8" action="ppaction://hlinksldjump"/>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9"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113" name="Connecteur droit 56">
            <a:extLst>
              <a:ext uri="{FF2B5EF4-FFF2-40B4-BE49-F238E27FC236}">
                <a16:creationId xmlns:a16="http://schemas.microsoft.com/office/drawing/2014/main" id="{DAC24401-DDF8-4842-AB29-17E0028C186C}"/>
              </a:ext>
            </a:extLst>
          </p:cNvPr>
          <p:cNvCxnSpPr>
            <a:cxnSpLocks/>
            <a:endCxn id="111"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114" name="Ellipse 57">
            <a:hlinkClick r:id="rId9" action="ppaction://hlinksldjump"/>
            <a:extLst>
              <a:ext uri="{FF2B5EF4-FFF2-40B4-BE49-F238E27FC236}">
                <a16:creationId xmlns:a16="http://schemas.microsoft.com/office/drawing/2014/main" id="{C3C9E7B3-2E01-46D3-8D18-7ED14104B68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5" name="ZoneTexte 60">
            <a:extLst>
              <a:ext uri="{FF2B5EF4-FFF2-40B4-BE49-F238E27FC236}">
                <a16:creationId xmlns:a16="http://schemas.microsoft.com/office/drawing/2014/main" id="{57BA6F57-342F-4876-8401-795CBB0CF229}"/>
              </a:ext>
            </a:extLst>
          </p:cNvPr>
          <p:cNvSpPr txBox="1"/>
          <p:nvPr/>
        </p:nvSpPr>
        <p:spPr>
          <a:xfrm>
            <a:off x="2097608" y="2517009"/>
            <a:ext cx="12228717"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Problem Statement</a:t>
            </a:r>
          </a:p>
        </p:txBody>
      </p:sp>
      <p:sp>
        <p:nvSpPr>
          <p:cNvPr id="116" name="ZoneTexte 61">
            <a:extLst>
              <a:ext uri="{FF2B5EF4-FFF2-40B4-BE49-F238E27FC236}">
                <a16:creationId xmlns:a16="http://schemas.microsoft.com/office/drawing/2014/main" id="{43089678-07B2-4E96-B5C1-7D58490F7C1D}"/>
              </a:ext>
            </a:extLst>
          </p:cNvPr>
          <p:cNvSpPr txBox="1"/>
          <p:nvPr/>
        </p:nvSpPr>
        <p:spPr>
          <a:xfrm>
            <a:off x="2097608" y="4127924"/>
            <a:ext cx="6049208" cy="1246495"/>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rgbClr val="FFFFFF"/>
                </a:solidFill>
                <a:latin typeface="Calibri"/>
              </a:rPr>
              <a:t>In the this section, we will explain the main challenge this project aims to solve: how to use advanced AI to separate different sounds in music and make the system easy to control using voice commands.</a:t>
            </a:r>
          </a:p>
        </p:txBody>
      </p:sp>
      <p:sp>
        <p:nvSpPr>
          <p:cNvPr id="117" name="Rectangle : coins arrondis 62">
            <a:extLst>
              <a:ext uri="{FF2B5EF4-FFF2-40B4-BE49-F238E27FC236}">
                <a16:creationId xmlns:a16="http://schemas.microsoft.com/office/drawing/2014/main" id="{39BD8414-6387-4FCC-97E7-4F64B637EAB4}"/>
              </a:ext>
            </a:extLst>
          </p:cNvPr>
          <p:cNvSpPr/>
          <p:nvPr/>
        </p:nvSpPr>
        <p:spPr>
          <a:xfrm>
            <a:off x="2316131" y="5739596"/>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118" name="ZoneTexte 63">
            <a:extLst>
              <a:ext uri="{FF2B5EF4-FFF2-40B4-BE49-F238E27FC236}">
                <a16:creationId xmlns:a16="http://schemas.microsoft.com/office/drawing/2014/main" id="{CD38E456-6A6B-46A1-B533-84DA1E5FAD0A}"/>
              </a:ext>
            </a:extLst>
          </p:cNvPr>
          <p:cNvSpPr txBox="1"/>
          <p:nvPr/>
        </p:nvSpPr>
        <p:spPr>
          <a:xfrm>
            <a:off x="2490215" y="5830299"/>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AI</a:t>
            </a:r>
            <a:endParaRPr lang="en-US" sz="4800" dirty="0">
              <a:solidFill>
                <a:srgbClr val="000000"/>
              </a:solidFill>
              <a:latin typeface="Calibri"/>
            </a:endParaRPr>
          </a:p>
        </p:txBody>
      </p:sp>
      <p:pic>
        <p:nvPicPr>
          <p:cNvPr id="5" name="Picture 4">
            <a:extLst>
              <a:ext uri="{FF2B5EF4-FFF2-40B4-BE49-F238E27FC236}">
                <a16:creationId xmlns:a16="http://schemas.microsoft.com/office/drawing/2014/main" id="{280864C5-F7A2-4FDD-868A-C2D618EDDA0A}"/>
              </a:ext>
            </a:extLst>
          </p:cNvPr>
          <p:cNvPicPr>
            <a:picLocks noChangeAspect="1"/>
          </p:cNvPicPr>
          <p:nvPr/>
        </p:nvPicPr>
        <p:blipFill rotWithShape="1">
          <a:blip r:embed="rId10">
            <a:extLst>
              <a:ext uri="{28A0092B-C50C-407E-A947-70E740481C1C}">
                <a14:useLocalDpi xmlns:a14="http://schemas.microsoft.com/office/drawing/2010/main" val="0"/>
              </a:ext>
            </a:extLst>
          </a:blip>
          <a:srcRect b="20238"/>
          <a:stretch/>
        </p:blipFill>
        <p:spPr>
          <a:xfrm>
            <a:off x="11990012" y="3826838"/>
            <a:ext cx="3301487" cy="2633323"/>
          </a:xfrm>
          <a:prstGeom prst="rect">
            <a:avLst/>
          </a:prstGeom>
        </p:spPr>
      </p:pic>
      <p:sp>
        <p:nvSpPr>
          <p:cNvPr id="22" name="ZoneTexte 60">
            <a:extLst>
              <a:ext uri="{FF2B5EF4-FFF2-40B4-BE49-F238E27FC236}">
                <a16:creationId xmlns:a16="http://schemas.microsoft.com/office/drawing/2014/main" id="{39F15A4D-EEBA-42C8-BFBE-69DBD48D9C59}"/>
              </a:ext>
            </a:extLst>
          </p:cNvPr>
          <p:cNvSpPr txBox="1"/>
          <p:nvPr/>
        </p:nvSpPr>
        <p:spPr>
          <a:xfrm>
            <a:off x="15463445" y="3965448"/>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Model</a:t>
            </a:r>
          </a:p>
        </p:txBody>
      </p:sp>
    </p:spTree>
    <p:extLst>
      <p:ext uri="{BB962C8B-B14F-4D97-AF65-F5344CB8AC3E}">
        <p14:creationId xmlns:p14="http://schemas.microsoft.com/office/powerpoint/2010/main" val="32516361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9640789"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1377269" y="-35691"/>
            <a:ext cx="21391304" cy="10544735"/>
          </a:xfrm>
          <a:prstGeom prst="rect">
            <a:avLst/>
          </a:prstGeom>
          <a:solidFill>
            <a:srgbClr val="000000"/>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707092" y="3250252"/>
            <a:ext cx="695456" cy="69188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6" action="ppaction://hlinksldjump"/>
            <a:extLst>
              <a:ext uri="{FF2B5EF4-FFF2-40B4-BE49-F238E27FC236}">
                <a16:creationId xmlns:a16="http://schemas.microsoft.com/office/drawing/2014/main" id="{0BA77206-B219-43D5-B0BA-487D89E28013}"/>
              </a:ext>
            </a:extLst>
          </p:cNvPr>
          <p:cNvSpPr/>
          <p:nvPr/>
        </p:nvSpPr>
        <p:spPr>
          <a:xfrm>
            <a:off x="952234" y="4907105"/>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7" action="ppaction://hlinksldjump"/>
            <a:extLst>
              <a:ext uri="{FF2B5EF4-FFF2-40B4-BE49-F238E27FC236}">
                <a16:creationId xmlns:a16="http://schemas.microsoft.com/office/drawing/2014/main" id="{1A652C38-DE20-48CA-BF8A-BDB60DEF8286}"/>
              </a:ext>
            </a:extLst>
          </p:cNvPr>
          <p:cNvSpPr/>
          <p:nvPr/>
        </p:nvSpPr>
        <p:spPr>
          <a:xfrm>
            <a:off x="952234" y="6510697"/>
            <a:ext cx="180200" cy="1845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8" action="ppaction://hlinksldjump"/>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9"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113" name="Connecteur droit 56">
            <a:extLst>
              <a:ext uri="{FF2B5EF4-FFF2-40B4-BE49-F238E27FC236}">
                <a16:creationId xmlns:a16="http://schemas.microsoft.com/office/drawing/2014/main" id="{DAC24401-DDF8-4842-AB29-17E0028C186C}"/>
              </a:ext>
            </a:extLst>
          </p:cNvPr>
          <p:cNvCxnSpPr>
            <a:cxnSpLocks/>
            <a:endCxn id="111"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114" name="Ellipse 57">
            <a:hlinkClick r:id="rId9" action="ppaction://hlinksldjump"/>
            <a:extLst>
              <a:ext uri="{FF2B5EF4-FFF2-40B4-BE49-F238E27FC236}">
                <a16:creationId xmlns:a16="http://schemas.microsoft.com/office/drawing/2014/main" id="{C3C9E7B3-2E01-46D3-8D18-7ED14104B68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5" name="ZoneTexte 60">
            <a:extLst>
              <a:ext uri="{FF2B5EF4-FFF2-40B4-BE49-F238E27FC236}">
                <a16:creationId xmlns:a16="http://schemas.microsoft.com/office/drawing/2014/main" id="{57BA6F57-342F-4876-8401-795CBB0CF229}"/>
              </a:ext>
            </a:extLst>
          </p:cNvPr>
          <p:cNvSpPr txBox="1"/>
          <p:nvPr/>
        </p:nvSpPr>
        <p:spPr>
          <a:xfrm>
            <a:off x="2097608" y="2517009"/>
            <a:ext cx="12228717"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Problem Statement</a:t>
            </a:r>
          </a:p>
        </p:txBody>
      </p:sp>
      <p:sp>
        <p:nvSpPr>
          <p:cNvPr id="116" name="ZoneTexte 61">
            <a:extLst>
              <a:ext uri="{FF2B5EF4-FFF2-40B4-BE49-F238E27FC236}">
                <a16:creationId xmlns:a16="http://schemas.microsoft.com/office/drawing/2014/main" id="{43089678-07B2-4E96-B5C1-7D58490F7C1D}"/>
              </a:ext>
            </a:extLst>
          </p:cNvPr>
          <p:cNvSpPr txBox="1"/>
          <p:nvPr/>
        </p:nvSpPr>
        <p:spPr>
          <a:xfrm>
            <a:off x="2097608" y="4127924"/>
            <a:ext cx="6049208" cy="1246495"/>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rgbClr val="FFFFFF"/>
                </a:solidFill>
                <a:latin typeface="Calibri"/>
              </a:rPr>
              <a:t>In the this section, we will explain the main challenge this project aims to solve: how to use advanced AI to separate different sounds in music and make the system easy to control using voice commands.</a:t>
            </a:r>
          </a:p>
        </p:txBody>
      </p:sp>
      <p:sp>
        <p:nvSpPr>
          <p:cNvPr id="117" name="Rectangle : coins arrondis 62">
            <a:extLst>
              <a:ext uri="{FF2B5EF4-FFF2-40B4-BE49-F238E27FC236}">
                <a16:creationId xmlns:a16="http://schemas.microsoft.com/office/drawing/2014/main" id="{39BD8414-6387-4FCC-97E7-4F64B637EAB4}"/>
              </a:ext>
            </a:extLst>
          </p:cNvPr>
          <p:cNvSpPr/>
          <p:nvPr/>
        </p:nvSpPr>
        <p:spPr>
          <a:xfrm>
            <a:off x="2316131" y="5739596"/>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118" name="ZoneTexte 63">
            <a:extLst>
              <a:ext uri="{FF2B5EF4-FFF2-40B4-BE49-F238E27FC236}">
                <a16:creationId xmlns:a16="http://schemas.microsoft.com/office/drawing/2014/main" id="{CD38E456-6A6B-46A1-B533-84DA1E5FAD0A}"/>
              </a:ext>
            </a:extLst>
          </p:cNvPr>
          <p:cNvSpPr txBox="1"/>
          <p:nvPr/>
        </p:nvSpPr>
        <p:spPr>
          <a:xfrm>
            <a:off x="2490215" y="5830299"/>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AI</a:t>
            </a:r>
            <a:endParaRPr lang="en-US" sz="4800" dirty="0">
              <a:solidFill>
                <a:srgbClr val="000000"/>
              </a:solidFill>
              <a:latin typeface="Calibri"/>
            </a:endParaRPr>
          </a:p>
        </p:txBody>
      </p:sp>
      <p:sp>
        <p:nvSpPr>
          <p:cNvPr id="22" name="ZoneTexte 60">
            <a:extLst>
              <a:ext uri="{FF2B5EF4-FFF2-40B4-BE49-F238E27FC236}">
                <a16:creationId xmlns:a16="http://schemas.microsoft.com/office/drawing/2014/main" id="{39F15A4D-EEBA-42C8-BFBE-69DBD48D9C59}"/>
              </a:ext>
            </a:extLst>
          </p:cNvPr>
          <p:cNvSpPr txBox="1"/>
          <p:nvPr/>
        </p:nvSpPr>
        <p:spPr>
          <a:xfrm>
            <a:off x="15451587" y="4672794"/>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Model</a:t>
            </a:r>
          </a:p>
        </p:txBody>
      </p:sp>
      <p:sp>
        <p:nvSpPr>
          <p:cNvPr id="18" name="ZoneTexte 60">
            <a:extLst>
              <a:ext uri="{FF2B5EF4-FFF2-40B4-BE49-F238E27FC236}">
                <a16:creationId xmlns:a16="http://schemas.microsoft.com/office/drawing/2014/main" id="{5F691E09-0E1D-4ADA-B948-CD7090BB3AD4}"/>
              </a:ext>
            </a:extLst>
          </p:cNvPr>
          <p:cNvSpPr txBox="1"/>
          <p:nvPr/>
        </p:nvSpPr>
        <p:spPr>
          <a:xfrm>
            <a:off x="11520909" y="153214"/>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3600" b="1" dirty="0">
                <a:solidFill>
                  <a:schemeClr val="bg1"/>
                </a:solidFill>
                <a:latin typeface="Garet"/>
                <a:ea typeface="Garet"/>
                <a:cs typeface="Garet"/>
                <a:sym typeface="Garet"/>
              </a:rPr>
              <a:t>Mixture Music</a:t>
            </a:r>
          </a:p>
        </p:txBody>
      </p:sp>
      <p:pic>
        <p:nvPicPr>
          <p:cNvPr id="13" name="Picture 12">
            <a:extLst>
              <a:ext uri="{FF2B5EF4-FFF2-40B4-BE49-F238E27FC236}">
                <a16:creationId xmlns:a16="http://schemas.microsoft.com/office/drawing/2014/main" id="{A4D06A2E-64C4-4A74-B00E-388C8C73B6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03643" y="1756582"/>
            <a:ext cx="1485900" cy="1409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D6192BE5-3887-4837-A194-8ECAB1A5B2F7}"/>
              </a:ext>
            </a:extLst>
          </p:cNvPr>
          <p:cNvPicPr>
            <a:picLocks noChangeAspect="1"/>
          </p:cNvPicPr>
          <p:nvPr/>
        </p:nvPicPr>
        <p:blipFill>
          <a:blip r:embed="rId11"/>
          <a:stretch>
            <a:fillRect/>
          </a:stretch>
        </p:blipFill>
        <p:spPr>
          <a:xfrm>
            <a:off x="11437321" y="4220242"/>
            <a:ext cx="3767531" cy="3220113"/>
          </a:xfrm>
          <a:prstGeom prst="rect">
            <a:avLst/>
          </a:prstGeom>
        </p:spPr>
      </p:pic>
    </p:spTree>
    <p:extLst>
      <p:ext uri="{BB962C8B-B14F-4D97-AF65-F5344CB8AC3E}">
        <p14:creationId xmlns:p14="http://schemas.microsoft.com/office/powerpoint/2010/main" val="14804519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9640789"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1371600" y="-177779"/>
            <a:ext cx="21391304" cy="10544735"/>
          </a:xfrm>
          <a:prstGeom prst="rect">
            <a:avLst/>
          </a:prstGeom>
          <a:solidFill>
            <a:srgbClr val="000000"/>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707092" y="3250252"/>
            <a:ext cx="695456" cy="69188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6" action="ppaction://hlinksldjump"/>
            <a:extLst>
              <a:ext uri="{FF2B5EF4-FFF2-40B4-BE49-F238E27FC236}">
                <a16:creationId xmlns:a16="http://schemas.microsoft.com/office/drawing/2014/main" id="{0BA77206-B219-43D5-B0BA-487D89E28013}"/>
              </a:ext>
            </a:extLst>
          </p:cNvPr>
          <p:cNvSpPr/>
          <p:nvPr/>
        </p:nvSpPr>
        <p:spPr>
          <a:xfrm>
            <a:off x="952234" y="4907105"/>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7" action="ppaction://hlinksldjump"/>
            <a:extLst>
              <a:ext uri="{FF2B5EF4-FFF2-40B4-BE49-F238E27FC236}">
                <a16:creationId xmlns:a16="http://schemas.microsoft.com/office/drawing/2014/main" id="{1A652C38-DE20-48CA-BF8A-BDB60DEF8286}"/>
              </a:ext>
            </a:extLst>
          </p:cNvPr>
          <p:cNvSpPr/>
          <p:nvPr/>
        </p:nvSpPr>
        <p:spPr>
          <a:xfrm>
            <a:off x="952234" y="6510697"/>
            <a:ext cx="180200" cy="1845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8" action="ppaction://hlinksldjump"/>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9"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113" name="Connecteur droit 56">
            <a:extLst>
              <a:ext uri="{FF2B5EF4-FFF2-40B4-BE49-F238E27FC236}">
                <a16:creationId xmlns:a16="http://schemas.microsoft.com/office/drawing/2014/main" id="{DAC24401-DDF8-4842-AB29-17E0028C186C}"/>
              </a:ext>
            </a:extLst>
          </p:cNvPr>
          <p:cNvCxnSpPr>
            <a:cxnSpLocks/>
            <a:endCxn id="111"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114" name="Ellipse 57">
            <a:hlinkClick r:id="rId9" action="ppaction://hlinksldjump"/>
            <a:extLst>
              <a:ext uri="{FF2B5EF4-FFF2-40B4-BE49-F238E27FC236}">
                <a16:creationId xmlns:a16="http://schemas.microsoft.com/office/drawing/2014/main" id="{C3C9E7B3-2E01-46D3-8D18-7ED14104B68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5" name="ZoneTexte 60">
            <a:extLst>
              <a:ext uri="{FF2B5EF4-FFF2-40B4-BE49-F238E27FC236}">
                <a16:creationId xmlns:a16="http://schemas.microsoft.com/office/drawing/2014/main" id="{57BA6F57-342F-4876-8401-795CBB0CF229}"/>
              </a:ext>
            </a:extLst>
          </p:cNvPr>
          <p:cNvSpPr txBox="1"/>
          <p:nvPr/>
        </p:nvSpPr>
        <p:spPr>
          <a:xfrm>
            <a:off x="2097608" y="2517009"/>
            <a:ext cx="12228717"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Problem Statement</a:t>
            </a:r>
          </a:p>
        </p:txBody>
      </p:sp>
      <p:sp>
        <p:nvSpPr>
          <p:cNvPr id="116" name="ZoneTexte 61">
            <a:extLst>
              <a:ext uri="{FF2B5EF4-FFF2-40B4-BE49-F238E27FC236}">
                <a16:creationId xmlns:a16="http://schemas.microsoft.com/office/drawing/2014/main" id="{43089678-07B2-4E96-B5C1-7D58490F7C1D}"/>
              </a:ext>
            </a:extLst>
          </p:cNvPr>
          <p:cNvSpPr txBox="1"/>
          <p:nvPr/>
        </p:nvSpPr>
        <p:spPr>
          <a:xfrm>
            <a:off x="2097608" y="4127924"/>
            <a:ext cx="6049208" cy="1246495"/>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rgbClr val="FFFFFF"/>
                </a:solidFill>
                <a:latin typeface="Calibri"/>
              </a:rPr>
              <a:t>In the this section, we will explain the main challenge this project aims to solve: how to use advanced AI to separate different sounds in music and make the system easy to control using voice commands.</a:t>
            </a:r>
          </a:p>
        </p:txBody>
      </p:sp>
      <p:sp>
        <p:nvSpPr>
          <p:cNvPr id="117" name="Rectangle : coins arrondis 62">
            <a:extLst>
              <a:ext uri="{FF2B5EF4-FFF2-40B4-BE49-F238E27FC236}">
                <a16:creationId xmlns:a16="http://schemas.microsoft.com/office/drawing/2014/main" id="{39BD8414-6387-4FCC-97E7-4F64B637EAB4}"/>
              </a:ext>
            </a:extLst>
          </p:cNvPr>
          <p:cNvSpPr/>
          <p:nvPr/>
        </p:nvSpPr>
        <p:spPr>
          <a:xfrm>
            <a:off x="2316131" y="5739596"/>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118" name="ZoneTexte 63">
            <a:extLst>
              <a:ext uri="{FF2B5EF4-FFF2-40B4-BE49-F238E27FC236}">
                <a16:creationId xmlns:a16="http://schemas.microsoft.com/office/drawing/2014/main" id="{CD38E456-6A6B-46A1-B533-84DA1E5FAD0A}"/>
              </a:ext>
            </a:extLst>
          </p:cNvPr>
          <p:cNvSpPr txBox="1"/>
          <p:nvPr/>
        </p:nvSpPr>
        <p:spPr>
          <a:xfrm>
            <a:off x="2490215" y="5830299"/>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AI</a:t>
            </a:r>
            <a:endParaRPr lang="en-US" sz="4800" dirty="0">
              <a:solidFill>
                <a:srgbClr val="000000"/>
              </a:solidFill>
              <a:latin typeface="Calibri"/>
            </a:endParaRPr>
          </a:p>
        </p:txBody>
      </p:sp>
      <p:sp>
        <p:nvSpPr>
          <p:cNvPr id="18" name="ZoneTexte 60">
            <a:extLst>
              <a:ext uri="{FF2B5EF4-FFF2-40B4-BE49-F238E27FC236}">
                <a16:creationId xmlns:a16="http://schemas.microsoft.com/office/drawing/2014/main" id="{5F691E09-0E1D-4ADA-B948-CD7090BB3AD4}"/>
              </a:ext>
            </a:extLst>
          </p:cNvPr>
          <p:cNvSpPr txBox="1"/>
          <p:nvPr/>
        </p:nvSpPr>
        <p:spPr>
          <a:xfrm>
            <a:off x="13182600" y="4678555"/>
            <a:ext cx="5703392" cy="139172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100" b="1" dirty="0">
                <a:solidFill>
                  <a:schemeClr val="bg1"/>
                </a:solidFill>
                <a:latin typeface="Garet"/>
                <a:ea typeface="Garet"/>
                <a:cs typeface="Garet"/>
                <a:sym typeface="Garet"/>
              </a:rPr>
              <a:t>Separated Music</a:t>
            </a:r>
          </a:p>
        </p:txBody>
      </p:sp>
      <p:pic>
        <p:nvPicPr>
          <p:cNvPr id="13" name="Picture 12">
            <a:extLst>
              <a:ext uri="{FF2B5EF4-FFF2-40B4-BE49-F238E27FC236}">
                <a16:creationId xmlns:a16="http://schemas.microsoft.com/office/drawing/2014/main" id="{A4D06A2E-64C4-4A74-B00E-388C8C73B6C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13182600" y="5190788"/>
            <a:ext cx="48190" cy="45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ZoneTexte 60">
            <a:extLst>
              <a:ext uri="{FF2B5EF4-FFF2-40B4-BE49-F238E27FC236}">
                <a16:creationId xmlns:a16="http://schemas.microsoft.com/office/drawing/2014/main" id="{C64DEBCE-102A-4FA0-BC07-4335112412AE}"/>
              </a:ext>
            </a:extLst>
          </p:cNvPr>
          <p:cNvSpPr txBox="1"/>
          <p:nvPr/>
        </p:nvSpPr>
        <p:spPr>
          <a:xfrm>
            <a:off x="14786316" y="3962347"/>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Model</a:t>
            </a:r>
          </a:p>
        </p:txBody>
      </p:sp>
      <p:pic>
        <p:nvPicPr>
          <p:cNvPr id="3" name="Picture 2">
            <a:extLst>
              <a:ext uri="{FF2B5EF4-FFF2-40B4-BE49-F238E27FC236}">
                <a16:creationId xmlns:a16="http://schemas.microsoft.com/office/drawing/2014/main" id="{7382643F-08CA-4273-9850-55201CCE496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081655" y="5053440"/>
            <a:ext cx="163656" cy="1636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C68F5DCA-708B-45F5-A996-BE4000FEAF2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195529" y="5113955"/>
            <a:ext cx="163655" cy="1604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6C81F8CD-9D09-44C3-B598-EFAD4961FD6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238566" y="5408996"/>
            <a:ext cx="63711" cy="637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51B759B5-B34F-4176-BB32-CAC0E73917E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4053745" y="5348801"/>
            <a:ext cx="63711" cy="637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5" name="ZoneTexte 60">
            <a:extLst>
              <a:ext uri="{FF2B5EF4-FFF2-40B4-BE49-F238E27FC236}">
                <a16:creationId xmlns:a16="http://schemas.microsoft.com/office/drawing/2014/main" id="{0829A8C9-D211-4875-8233-1B8ED9F11206}"/>
              </a:ext>
            </a:extLst>
          </p:cNvPr>
          <p:cNvSpPr txBox="1"/>
          <p:nvPr/>
        </p:nvSpPr>
        <p:spPr>
          <a:xfrm>
            <a:off x="12125145" y="2395873"/>
            <a:ext cx="2352855" cy="1458861"/>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1000" b="1" dirty="0">
                <a:solidFill>
                  <a:schemeClr val="bg1"/>
                </a:solidFill>
                <a:latin typeface="Garet"/>
                <a:ea typeface="Garet"/>
                <a:cs typeface="Garet"/>
                <a:sym typeface="Garet"/>
              </a:rPr>
              <a:t>Mixture Music</a:t>
            </a:r>
          </a:p>
        </p:txBody>
      </p:sp>
      <p:pic>
        <p:nvPicPr>
          <p:cNvPr id="26" name="Picture 25">
            <a:extLst>
              <a:ext uri="{FF2B5EF4-FFF2-40B4-BE49-F238E27FC236}">
                <a16:creationId xmlns:a16="http://schemas.microsoft.com/office/drawing/2014/main" id="{2C4A7905-0D84-4537-8AE8-4AD47E53C4D0}"/>
              </a:ext>
            </a:extLst>
          </p:cNvPr>
          <p:cNvPicPr>
            <a:picLocks noChangeAspect="1"/>
          </p:cNvPicPr>
          <p:nvPr/>
        </p:nvPicPr>
        <p:blipFill>
          <a:blip r:embed="rId15"/>
          <a:stretch>
            <a:fillRect/>
          </a:stretch>
        </p:blipFill>
        <p:spPr>
          <a:xfrm>
            <a:off x="10984918" y="3290584"/>
            <a:ext cx="3767531" cy="3220113"/>
          </a:xfrm>
          <a:prstGeom prst="rect">
            <a:avLst/>
          </a:prstGeom>
        </p:spPr>
      </p:pic>
    </p:spTree>
    <p:extLst>
      <p:ext uri="{BB962C8B-B14F-4D97-AF65-F5344CB8AC3E}">
        <p14:creationId xmlns:p14="http://schemas.microsoft.com/office/powerpoint/2010/main" val="4062569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9640789"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1371600" y="-177779"/>
            <a:ext cx="21391304" cy="10544735"/>
          </a:xfrm>
          <a:prstGeom prst="rect">
            <a:avLst/>
          </a:prstGeom>
          <a:solidFill>
            <a:srgbClr val="000000"/>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707092" y="3250252"/>
            <a:ext cx="695456" cy="69188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6" action="ppaction://hlinksldjump"/>
            <a:extLst>
              <a:ext uri="{FF2B5EF4-FFF2-40B4-BE49-F238E27FC236}">
                <a16:creationId xmlns:a16="http://schemas.microsoft.com/office/drawing/2014/main" id="{0BA77206-B219-43D5-B0BA-487D89E28013}"/>
              </a:ext>
            </a:extLst>
          </p:cNvPr>
          <p:cNvSpPr/>
          <p:nvPr/>
        </p:nvSpPr>
        <p:spPr>
          <a:xfrm>
            <a:off x="952234" y="4907105"/>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7" action="ppaction://hlinksldjump"/>
            <a:extLst>
              <a:ext uri="{FF2B5EF4-FFF2-40B4-BE49-F238E27FC236}">
                <a16:creationId xmlns:a16="http://schemas.microsoft.com/office/drawing/2014/main" id="{1A652C38-DE20-48CA-BF8A-BDB60DEF8286}"/>
              </a:ext>
            </a:extLst>
          </p:cNvPr>
          <p:cNvSpPr/>
          <p:nvPr/>
        </p:nvSpPr>
        <p:spPr>
          <a:xfrm>
            <a:off x="952234" y="6510697"/>
            <a:ext cx="180200" cy="1845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8" action="ppaction://hlinksldjump"/>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9"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113" name="Connecteur droit 56">
            <a:extLst>
              <a:ext uri="{FF2B5EF4-FFF2-40B4-BE49-F238E27FC236}">
                <a16:creationId xmlns:a16="http://schemas.microsoft.com/office/drawing/2014/main" id="{DAC24401-DDF8-4842-AB29-17E0028C186C}"/>
              </a:ext>
            </a:extLst>
          </p:cNvPr>
          <p:cNvCxnSpPr>
            <a:cxnSpLocks/>
            <a:endCxn id="111"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114" name="Ellipse 57">
            <a:hlinkClick r:id="rId9" action="ppaction://hlinksldjump"/>
            <a:extLst>
              <a:ext uri="{FF2B5EF4-FFF2-40B4-BE49-F238E27FC236}">
                <a16:creationId xmlns:a16="http://schemas.microsoft.com/office/drawing/2014/main" id="{C3C9E7B3-2E01-46D3-8D18-7ED14104B68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5" name="ZoneTexte 60">
            <a:extLst>
              <a:ext uri="{FF2B5EF4-FFF2-40B4-BE49-F238E27FC236}">
                <a16:creationId xmlns:a16="http://schemas.microsoft.com/office/drawing/2014/main" id="{57BA6F57-342F-4876-8401-795CBB0CF229}"/>
              </a:ext>
            </a:extLst>
          </p:cNvPr>
          <p:cNvSpPr txBox="1"/>
          <p:nvPr/>
        </p:nvSpPr>
        <p:spPr>
          <a:xfrm>
            <a:off x="2097608" y="2517009"/>
            <a:ext cx="12228717"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Problem Statement</a:t>
            </a:r>
          </a:p>
        </p:txBody>
      </p:sp>
      <p:sp>
        <p:nvSpPr>
          <p:cNvPr id="116" name="ZoneTexte 61">
            <a:extLst>
              <a:ext uri="{FF2B5EF4-FFF2-40B4-BE49-F238E27FC236}">
                <a16:creationId xmlns:a16="http://schemas.microsoft.com/office/drawing/2014/main" id="{43089678-07B2-4E96-B5C1-7D58490F7C1D}"/>
              </a:ext>
            </a:extLst>
          </p:cNvPr>
          <p:cNvSpPr txBox="1"/>
          <p:nvPr/>
        </p:nvSpPr>
        <p:spPr>
          <a:xfrm>
            <a:off x="2097608" y="4127924"/>
            <a:ext cx="6049208" cy="1246495"/>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dirty="0">
                <a:solidFill>
                  <a:srgbClr val="FFFFFF"/>
                </a:solidFill>
                <a:latin typeface="Calibri"/>
              </a:rPr>
              <a:t>In the this section, we will explain the main challenge this project aims to solve: how to use advanced AI to separate different sounds in music and make the system easy to control using voice commands.</a:t>
            </a:r>
          </a:p>
        </p:txBody>
      </p:sp>
      <p:sp>
        <p:nvSpPr>
          <p:cNvPr id="117" name="Rectangle : coins arrondis 62">
            <a:extLst>
              <a:ext uri="{FF2B5EF4-FFF2-40B4-BE49-F238E27FC236}">
                <a16:creationId xmlns:a16="http://schemas.microsoft.com/office/drawing/2014/main" id="{39BD8414-6387-4FCC-97E7-4F64B637EAB4}"/>
              </a:ext>
            </a:extLst>
          </p:cNvPr>
          <p:cNvSpPr/>
          <p:nvPr/>
        </p:nvSpPr>
        <p:spPr>
          <a:xfrm>
            <a:off x="2316131" y="5739596"/>
            <a:ext cx="1731027" cy="681342"/>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solidFill>
            <a:srgbClr val="A5A5A5">
              <a:alpha val="81000"/>
            </a:srgbClr>
          </a:solidFill>
          <a:ln cap="flat">
            <a:noFill/>
            <a:prstDash val="solid"/>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000000"/>
              </a:solidFill>
              <a:latin typeface="Calibri"/>
            </a:endParaRPr>
          </a:p>
        </p:txBody>
      </p:sp>
      <p:sp>
        <p:nvSpPr>
          <p:cNvPr id="118" name="ZoneTexte 63">
            <a:extLst>
              <a:ext uri="{FF2B5EF4-FFF2-40B4-BE49-F238E27FC236}">
                <a16:creationId xmlns:a16="http://schemas.microsoft.com/office/drawing/2014/main" id="{CD38E456-6A6B-46A1-B533-84DA1E5FAD0A}"/>
              </a:ext>
            </a:extLst>
          </p:cNvPr>
          <p:cNvSpPr txBox="1"/>
          <p:nvPr/>
        </p:nvSpPr>
        <p:spPr>
          <a:xfrm>
            <a:off x="2490215" y="5830299"/>
            <a:ext cx="1662570" cy="553998"/>
          </a:xfrm>
          <a:prstGeom prst="rect">
            <a:avLst/>
          </a:prstGeom>
          <a:noFill/>
          <a:ln cap="flat">
            <a:noFill/>
          </a:ln>
        </p:spPr>
        <p:txBody>
          <a:bodyPr vert="horz" wrap="square" lIns="137160" tIns="68580" rIns="137160" bIns="68580" anchor="t" anchorCtr="0" compatLnSpc="1">
            <a:spAutoFit/>
          </a:bodyPr>
          <a:lstStyle/>
          <a:p>
            <a:pPr defTabSz="1371600">
              <a:defRPr sz="1800" b="0" i="0" u="none" strike="noStrike" kern="0" cap="none" spc="0" baseline="0">
                <a:solidFill>
                  <a:srgbClr val="000000"/>
                </a:solidFill>
                <a:uFillTx/>
              </a:defRPr>
            </a:pPr>
            <a:r>
              <a:rPr lang="en-US" sz="2700" dirty="0">
                <a:solidFill>
                  <a:srgbClr val="000000"/>
                </a:solidFill>
                <a:latin typeface="Calibri"/>
              </a:rPr>
              <a:t>AI</a:t>
            </a:r>
            <a:endParaRPr lang="en-US" sz="4800" dirty="0">
              <a:solidFill>
                <a:srgbClr val="000000"/>
              </a:solidFill>
              <a:latin typeface="Calibri"/>
            </a:endParaRPr>
          </a:p>
        </p:txBody>
      </p:sp>
      <p:sp>
        <p:nvSpPr>
          <p:cNvPr id="18" name="ZoneTexte 60">
            <a:extLst>
              <a:ext uri="{FF2B5EF4-FFF2-40B4-BE49-F238E27FC236}">
                <a16:creationId xmlns:a16="http://schemas.microsoft.com/office/drawing/2014/main" id="{5F691E09-0E1D-4ADA-B948-CD7090BB3AD4}"/>
              </a:ext>
            </a:extLst>
          </p:cNvPr>
          <p:cNvSpPr txBox="1"/>
          <p:nvPr/>
        </p:nvSpPr>
        <p:spPr>
          <a:xfrm>
            <a:off x="11204562" y="5849153"/>
            <a:ext cx="5703392" cy="1505605"/>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000" b="1" dirty="0">
                <a:solidFill>
                  <a:schemeClr val="bg1"/>
                </a:solidFill>
                <a:latin typeface="Garet"/>
                <a:ea typeface="Garet"/>
                <a:cs typeface="Garet"/>
                <a:sym typeface="Garet"/>
              </a:rPr>
              <a:t>Separated Music</a:t>
            </a:r>
          </a:p>
        </p:txBody>
      </p:sp>
      <p:pic>
        <p:nvPicPr>
          <p:cNvPr id="13" name="Picture 12">
            <a:extLst>
              <a:ext uri="{FF2B5EF4-FFF2-40B4-BE49-F238E27FC236}">
                <a16:creationId xmlns:a16="http://schemas.microsoft.com/office/drawing/2014/main" id="{A4D06A2E-64C4-4A74-B00E-388C8C73B6C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13182600" y="5190788"/>
            <a:ext cx="48190" cy="45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ZoneTexte 60">
            <a:extLst>
              <a:ext uri="{FF2B5EF4-FFF2-40B4-BE49-F238E27FC236}">
                <a16:creationId xmlns:a16="http://schemas.microsoft.com/office/drawing/2014/main" id="{C64DEBCE-102A-4FA0-BC07-4335112412AE}"/>
              </a:ext>
            </a:extLst>
          </p:cNvPr>
          <p:cNvSpPr txBox="1"/>
          <p:nvPr/>
        </p:nvSpPr>
        <p:spPr>
          <a:xfrm>
            <a:off x="15331498" y="3911997"/>
            <a:ext cx="570339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Model</a:t>
            </a:r>
          </a:p>
        </p:txBody>
      </p:sp>
      <p:pic>
        <p:nvPicPr>
          <p:cNvPr id="3" name="Picture 2">
            <a:extLst>
              <a:ext uri="{FF2B5EF4-FFF2-40B4-BE49-F238E27FC236}">
                <a16:creationId xmlns:a16="http://schemas.microsoft.com/office/drawing/2014/main" id="{7382643F-08CA-4273-9850-55201CCE49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38057" y="7596044"/>
            <a:ext cx="1161675" cy="1161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C68F5DCA-708B-45F5-A996-BE4000FEAF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811000" y="7643236"/>
            <a:ext cx="1185222" cy="11616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6C81F8CD-9D09-44C3-B598-EFAD4961FD6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915621" y="7633712"/>
            <a:ext cx="1171200" cy="1171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51B759B5-B34F-4176-BB32-CAC0E73917E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895467" y="7604696"/>
            <a:ext cx="1409700" cy="1409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mc:AlternateContent xmlns:mc="http://schemas.openxmlformats.org/markup-compatibility/2006">
        <mc:Choice xmlns:am3d="http://schemas.microsoft.com/office/drawing/2017/model3d" Requires="am3d">
          <p:graphicFrame>
            <p:nvGraphicFramePr>
              <p:cNvPr id="34" name="3D Model 33" descr="Surface Pro - Burgundy">
                <a:extLst>
                  <a:ext uri="{FF2B5EF4-FFF2-40B4-BE49-F238E27FC236}">
                    <a16:creationId xmlns:a16="http://schemas.microsoft.com/office/drawing/2014/main" id="{F7A6DE7E-A733-44EA-9640-23AA97BAE158}"/>
                  </a:ext>
                </a:extLst>
              </p:cNvPr>
              <p:cNvGraphicFramePr>
                <a:graphicFrameLocks noChangeAspect="1"/>
              </p:cNvGraphicFramePr>
              <p:nvPr>
                <p:extLst>
                  <p:ext uri="{D42A27DB-BD31-4B8C-83A1-F6EECF244321}">
                    <p14:modId xmlns:p14="http://schemas.microsoft.com/office/powerpoint/2010/main" val="4275551248"/>
                  </p:ext>
                </p:extLst>
              </p:nvPr>
            </p:nvGraphicFramePr>
            <p:xfrm>
              <a:off x="381000" y="11362130"/>
              <a:ext cx="6673621" cy="6616501"/>
            </p:xfrm>
            <a:graphic>
              <a:graphicData uri="http://schemas.microsoft.com/office/drawing/2017/model3d">
                <am3d:model3d r:embed="rId15">
                  <am3d:spPr>
                    <a:xfrm>
                      <a:off x="0" y="0"/>
                      <a:ext cx="6673621" cy="6616501"/>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1257681" ay="1202147" az="448642"/>
                    <am3d:postTrans dx="0" dy="0" dz="0"/>
                  </am3d:trans>
                  <am3d:raster rName="Office3DRenderer" rVer="16.0.8326">
                    <am3d:blip r:embed="rId16"/>
                  </am3d:raster>
                  <am3d:objViewport viewportSz="81016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Surface Pro - Burgundy">
                <a:extLst>
                  <a:ext uri="{FF2B5EF4-FFF2-40B4-BE49-F238E27FC236}">
                    <a16:creationId xmlns:a16="http://schemas.microsoft.com/office/drawing/2014/main" id="{F7A6DE7E-A733-44EA-9640-23AA97BAE158}"/>
                  </a:ext>
                </a:extLst>
              </p:cNvPr>
              <p:cNvPicPr>
                <a:picLocks noGrp="1" noRot="1" noChangeAspect="1" noMove="1" noResize="1" noEditPoints="1" noAdjustHandles="1" noChangeArrowheads="1" noChangeShapeType="1" noCrop="1"/>
              </p:cNvPicPr>
              <p:nvPr/>
            </p:nvPicPr>
            <p:blipFill>
              <a:blip r:embed="rId16"/>
              <a:stretch>
                <a:fillRect/>
              </a:stretch>
            </p:blipFill>
            <p:spPr>
              <a:xfrm>
                <a:off x="381000" y="11362130"/>
                <a:ext cx="6673621" cy="6616501"/>
              </a:xfrm>
              <a:prstGeom prst="rect">
                <a:avLst/>
              </a:prstGeom>
            </p:spPr>
          </p:pic>
        </mc:Fallback>
      </mc:AlternateContent>
      <p:pic>
        <p:nvPicPr>
          <p:cNvPr id="36" name="Picture 35">
            <a:extLst>
              <a:ext uri="{FF2B5EF4-FFF2-40B4-BE49-F238E27FC236}">
                <a16:creationId xmlns:a16="http://schemas.microsoft.com/office/drawing/2014/main" id="{44CE6760-5E9D-4DB3-8A6B-B47AC3259A20}"/>
              </a:ext>
            </a:extLst>
          </p:cNvPr>
          <p:cNvPicPr>
            <a:picLocks noChangeAspect="1"/>
          </p:cNvPicPr>
          <p:nvPr/>
        </p:nvPicPr>
        <p:blipFill>
          <a:blip r:embed="rId17"/>
          <a:stretch>
            <a:fillRect/>
          </a:stretch>
        </p:blipFill>
        <p:spPr>
          <a:xfrm>
            <a:off x="11388617" y="3324859"/>
            <a:ext cx="3767531" cy="3220113"/>
          </a:xfrm>
          <a:prstGeom prst="rect">
            <a:avLst/>
          </a:prstGeom>
        </p:spPr>
      </p:pic>
    </p:spTree>
    <p:extLst>
      <p:ext uri="{BB962C8B-B14F-4D97-AF65-F5344CB8AC3E}">
        <p14:creationId xmlns:p14="http://schemas.microsoft.com/office/powerpoint/2010/main" val="4244827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03082F-A093-4756-BF39-BB4F8D69073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r="-354"/>
          <a:stretch/>
        </p:blipFill>
        <p:spPr>
          <a:xfrm>
            <a:off x="-141193" y="0"/>
            <a:ext cx="18733993" cy="10287000"/>
          </a:xfrm>
          <a:prstGeom prst="rect">
            <a:avLst/>
          </a:prstGeom>
        </p:spPr>
      </p:pic>
      <p:sp>
        <p:nvSpPr>
          <p:cNvPr id="89" name="Rectangle 59">
            <a:extLst>
              <a:ext uri="{FF2B5EF4-FFF2-40B4-BE49-F238E27FC236}">
                <a16:creationId xmlns:a16="http://schemas.microsoft.com/office/drawing/2014/main" id="{6430383E-79FE-435D-B653-2101B48D75E8}"/>
              </a:ext>
            </a:extLst>
          </p:cNvPr>
          <p:cNvSpPr/>
          <p:nvPr/>
        </p:nvSpPr>
        <p:spPr>
          <a:xfrm>
            <a:off x="-1371600" y="-177779"/>
            <a:ext cx="19964400" cy="10544735"/>
          </a:xfrm>
          <a:prstGeom prst="rect">
            <a:avLst/>
          </a:prstGeom>
          <a:solidFill>
            <a:srgbClr val="000000"/>
          </a:solidFill>
          <a:ln w="12701" cap="flat">
            <a:solidFill>
              <a:srgbClr val="2F528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dirty="0">
              <a:solidFill>
                <a:srgbClr val="000000"/>
              </a:solidFill>
              <a:latin typeface="Calibri"/>
            </a:endParaRPr>
          </a:p>
        </p:txBody>
      </p:sp>
      <p:cxnSp>
        <p:nvCxnSpPr>
          <p:cNvPr id="107" name="Connecteur droit 32">
            <a:extLst>
              <a:ext uri="{FF2B5EF4-FFF2-40B4-BE49-F238E27FC236}">
                <a16:creationId xmlns:a16="http://schemas.microsoft.com/office/drawing/2014/main" id="{731EC825-7C74-4BD7-BDF9-DB49E72FD7DD}"/>
              </a:ext>
            </a:extLst>
          </p:cNvPr>
          <p:cNvCxnSpPr/>
          <p:nvPr/>
        </p:nvCxnSpPr>
        <p:spPr>
          <a:xfrm flipH="1">
            <a:off x="1010471" y="2060417"/>
            <a:ext cx="63711" cy="6086790"/>
          </a:xfrm>
          <a:prstGeom prst="straightConnector1">
            <a:avLst/>
          </a:prstGeom>
          <a:noFill/>
          <a:ln w="6345" cap="flat">
            <a:solidFill>
              <a:srgbClr val="FFFFFF"/>
            </a:solidFill>
            <a:prstDash val="solid"/>
            <a:miter/>
          </a:ln>
        </p:spPr>
      </p:cxnSp>
      <p:sp>
        <p:nvSpPr>
          <p:cNvPr id="108" name="Ellipse 34">
            <a:hlinkClick r:id="rId5" action="ppaction://hlinksldjump"/>
            <a:extLst>
              <a:ext uri="{FF2B5EF4-FFF2-40B4-BE49-F238E27FC236}">
                <a16:creationId xmlns:a16="http://schemas.microsoft.com/office/drawing/2014/main" id="{024C62D0-E668-4D29-8AE7-B1A195746680}"/>
              </a:ext>
            </a:extLst>
          </p:cNvPr>
          <p:cNvSpPr/>
          <p:nvPr/>
        </p:nvSpPr>
        <p:spPr>
          <a:xfrm>
            <a:off x="707092" y="3250252"/>
            <a:ext cx="695456" cy="69188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09" name="Ellipse 35">
            <a:hlinkClick r:id="rId6" action="ppaction://hlinksldjump"/>
            <a:extLst>
              <a:ext uri="{FF2B5EF4-FFF2-40B4-BE49-F238E27FC236}">
                <a16:creationId xmlns:a16="http://schemas.microsoft.com/office/drawing/2014/main" id="{0BA77206-B219-43D5-B0BA-487D89E28013}"/>
              </a:ext>
            </a:extLst>
          </p:cNvPr>
          <p:cNvSpPr/>
          <p:nvPr/>
        </p:nvSpPr>
        <p:spPr>
          <a:xfrm>
            <a:off x="952234" y="4907105"/>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0" name="Ellipse 36">
            <a:hlinkClick r:id="rId7" action="ppaction://hlinksldjump"/>
            <a:extLst>
              <a:ext uri="{FF2B5EF4-FFF2-40B4-BE49-F238E27FC236}">
                <a16:creationId xmlns:a16="http://schemas.microsoft.com/office/drawing/2014/main" id="{1A652C38-DE20-48CA-BF8A-BDB60DEF8286}"/>
              </a:ext>
            </a:extLst>
          </p:cNvPr>
          <p:cNvSpPr/>
          <p:nvPr/>
        </p:nvSpPr>
        <p:spPr>
          <a:xfrm>
            <a:off x="952234" y="6510697"/>
            <a:ext cx="180200" cy="18453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1" name="Ellipse 41">
            <a:hlinkClick r:id="rId8" action="ppaction://hlinksldjump"/>
            <a:extLst>
              <a:ext uri="{FF2B5EF4-FFF2-40B4-BE49-F238E27FC236}">
                <a16:creationId xmlns:a16="http://schemas.microsoft.com/office/drawing/2014/main" id="{366C7687-E3CE-4289-85DE-874EE7588DF3}"/>
              </a:ext>
            </a:extLst>
          </p:cNvPr>
          <p:cNvSpPr/>
          <p:nvPr/>
        </p:nvSpPr>
        <p:spPr>
          <a:xfrm>
            <a:off x="920371" y="8147207"/>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112" name="Ellipse 55">
            <a:hlinkClick r:id="rId9" action="ppaction://hlinksldjump"/>
            <a:extLst>
              <a:ext uri="{FF2B5EF4-FFF2-40B4-BE49-F238E27FC236}">
                <a16:creationId xmlns:a16="http://schemas.microsoft.com/office/drawing/2014/main" id="{C3AF701E-3E7A-4E46-8758-F583356203A2}"/>
              </a:ext>
            </a:extLst>
          </p:cNvPr>
          <p:cNvSpPr/>
          <p:nvPr/>
        </p:nvSpPr>
        <p:spPr>
          <a:xfrm>
            <a:off x="986879" y="1933106"/>
            <a:ext cx="180200" cy="18748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cxnSp>
        <p:nvCxnSpPr>
          <p:cNvPr id="113" name="Connecteur droit 56">
            <a:extLst>
              <a:ext uri="{FF2B5EF4-FFF2-40B4-BE49-F238E27FC236}">
                <a16:creationId xmlns:a16="http://schemas.microsoft.com/office/drawing/2014/main" id="{DAC24401-DDF8-4842-AB29-17E0028C186C}"/>
              </a:ext>
            </a:extLst>
          </p:cNvPr>
          <p:cNvCxnSpPr>
            <a:cxnSpLocks/>
            <a:endCxn id="111" idx="0"/>
          </p:cNvCxnSpPr>
          <p:nvPr/>
        </p:nvCxnSpPr>
        <p:spPr>
          <a:xfrm flipH="1">
            <a:off x="1010471" y="2060417"/>
            <a:ext cx="54411" cy="6086790"/>
          </a:xfrm>
          <a:prstGeom prst="straightConnector1">
            <a:avLst/>
          </a:prstGeom>
          <a:noFill/>
          <a:ln w="6345" cap="flat">
            <a:solidFill>
              <a:srgbClr val="FFFFFF"/>
            </a:solidFill>
            <a:prstDash val="solid"/>
            <a:miter/>
          </a:ln>
        </p:spPr>
      </p:cxnSp>
      <p:sp>
        <p:nvSpPr>
          <p:cNvPr id="114" name="Ellipse 57">
            <a:hlinkClick r:id="rId9" action="ppaction://hlinksldjump"/>
            <a:extLst>
              <a:ext uri="{FF2B5EF4-FFF2-40B4-BE49-F238E27FC236}">
                <a16:creationId xmlns:a16="http://schemas.microsoft.com/office/drawing/2014/main" id="{C3C9E7B3-2E01-46D3-8D18-7ED14104B68A}"/>
              </a:ext>
            </a:extLst>
          </p:cNvPr>
          <p:cNvSpPr/>
          <p:nvPr/>
        </p:nvSpPr>
        <p:spPr>
          <a:xfrm>
            <a:off x="948164" y="1901971"/>
            <a:ext cx="257627" cy="23782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mc:AlternateContent xmlns:mc="http://schemas.openxmlformats.org/markup-compatibility/2006">
        <mc:Choice xmlns:am3d="http://schemas.microsoft.com/office/drawing/2017/model3d" Requires="am3d">
          <p:graphicFrame>
            <p:nvGraphicFramePr>
              <p:cNvPr id="2" name="3D Model 1" descr="Surface Pro - Burgundy">
                <a:extLst>
                  <a:ext uri="{FF2B5EF4-FFF2-40B4-BE49-F238E27FC236}">
                    <a16:creationId xmlns:a16="http://schemas.microsoft.com/office/drawing/2014/main" id="{94DA0ACA-1416-4F2D-B45C-A13909D402D2}"/>
                  </a:ext>
                </a:extLst>
              </p:cNvPr>
              <p:cNvGraphicFramePr>
                <a:graphicFrameLocks noChangeAspect="1"/>
              </p:cNvGraphicFramePr>
              <p:nvPr>
                <p:extLst>
                  <p:ext uri="{D42A27DB-BD31-4B8C-83A1-F6EECF244321}">
                    <p14:modId xmlns:p14="http://schemas.microsoft.com/office/powerpoint/2010/main" val="4288146532"/>
                  </p:ext>
                </p:extLst>
              </p:nvPr>
            </p:nvGraphicFramePr>
            <p:xfrm>
              <a:off x="2269817" y="1046819"/>
              <a:ext cx="6673621" cy="6616501"/>
            </p:xfrm>
            <a:graphic>
              <a:graphicData uri="http://schemas.microsoft.com/office/drawing/2017/model3d">
                <am3d:model3d r:embed="rId10">
                  <am3d:spPr>
                    <a:xfrm>
                      <a:off x="0" y="0"/>
                      <a:ext cx="6673621" cy="6616501"/>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1257681" ay="1202147" az="448642"/>
                    <am3d:postTrans dx="0" dy="0" dz="0"/>
                  </am3d:trans>
                  <am3d:raster rName="Office3DRenderer" rVer="16.0.8326">
                    <am3d:blip r:embed="rId11"/>
                  </am3d:raster>
                  <am3d:objViewport viewportSz="81016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urface Pro - Burgundy">
                <a:extLst>
                  <a:ext uri="{FF2B5EF4-FFF2-40B4-BE49-F238E27FC236}">
                    <a16:creationId xmlns:a16="http://schemas.microsoft.com/office/drawing/2014/main" id="{94DA0ACA-1416-4F2D-B45C-A13909D402D2}"/>
                  </a:ext>
                </a:extLst>
              </p:cNvPr>
              <p:cNvPicPr>
                <a:picLocks noGrp="1" noRot="1" noChangeAspect="1" noMove="1" noResize="1" noEditPoints="1" noAdjustHandles="1" noChangeArrowheads="1" noChangeShapeType="1" noCrop="1"/>
              </p:cNvPicPr>
              <p:nvPr/>
            </p:nvPicPr>
            <p:blipFill>
              <a:blip r:embed="rId11"/>
              <a:stretch>
                <a:fillRect/>
              </a:stretch>
            </p:blipFill>
            <p:spPr>
              <a:xfrm>
                <a:off x="2269817" y="1046819"/>
                <a:ext cx="6673621" cy="6616501"/>
              </a:xfrm>
              <a:prstGeom prst="rect">
                <a:avLst/>
              </a:prstGeom>
            </p:spPr>
          </p:pic>
        </mc:Fallback>
      </mc:AlternateContent>
      <p:sp>
        <p:nvSpPr>
          <p:cNvPr id="26" name="ZoneTexte 60">
            <a:extLst>
              <a:ext uri="{FF2B5EF4-FFF2-40B4-BE49-F238E27FC236}">
                <a16:creationId xmlns:a16="http://schemas.microsoft.com/office/drawing/2014/main" id="{E4F3EDEB-D9B2-4C9B-B9DC-8F20BB9FE5BF}"/>
              </a:ext>
            </a:extLst>
          </p:cNvPr>
          <p:cNvSpPr txBox="1"/>
          <p:nvPr/>
        </p:nvSpPr>
        <p:spPr>
          <a:xfrm>
            <a:off x="8726254" y="1901971"/>
            <a:ext cx="4671982" cy="1529008"/>
          </a:xfrm>
          <a:prstGeom prst="rect">
            <a:avLst/>
          </a:prstGeom>
          <a:noFill/>
          <a:ln cap="flat">
            <a:noFill/>
          </a:ln>
        </p:spPr>
        <p:txBody>
          <a:bodyPr vert="horz" wrap="square" lIns="137160" tIns="68580" rIns="137160" bIns="68580" anchor="t" anchorCtr="0" compatLnSpc="1">
            <a:spAutoFit/>
          </a:bodyPr>
          <a:lstStyle/>
          <a:p>
            <a:pPr>
              <a:lnSpc>
                <a:spcPts val="12956"/>
              </a:lnSpc>
              <a:spcBef>
                <a:spcPct val="0"/>
              </a:spcBef>
            </a:pPr>
            <a:r>
              <a:rPr lang="en-US" sz="4800" b="1" dirty="0">
                <a:solidFill>
                  <a:schemeClr val="bg1"/>
                </a:solidFill>
                <a:latin typeface="Garet"/>
                <a:ea typeface="Garet"/>
                <a:cs typeface="Garet"/>
                <a:sym typeface="Garet"/>
              </a:rPr>
              <a:t>Open settings</a:t>
            </a:r>
          </a:p>
        </p:txBody>
      </p:sp>
      <p:sp>
        <p:nvSpPr>
          <p:cNvPr id="27" name="Ellipse 34">
            <a:hlinkClick r:id="rId5" action="ppaction://hlinksldjump"/>
            <a:extLst>
              <a:ext uri="{FF2B5EF4-FFF2-40B4-BE49-F238E27FC236}">
                <a16:creationId xmlns:a16="http://schemas.microsoft.com/office/drawing/2014/main" id="{C700A5E4-9921-48A2-B358-F3F6679E3502}"/>
              </a:ext>
            </a:extLst>
          </p:cNvPr>
          <p:cNvSpPr/>
          <p:nvPr/>
        </p:nvSpPr>
        <p:spPr>
          <a:xfrm>
            <a:off x="14706600" y="5181071"/>
            <a:ext cx="220607" cy="229985"/>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28" name="Ellipse 34">
            <a:hlinkClick r:id="rId5" action="ppaction://hlinksldjump"/>
            <a:extLst>
              <a:ext uri="{FF2B5EF4-FFF2-40B4-BE49-F238E27FC236}">
                <a16:creationId xmlns:a16="http://schemas.microsoft.com/office/drawing/2014/main" id="{5951BA56-DEE8-4156-82CF-52372369932B}"/>
              </a:ext>
            </a:extLst>
          </p:cNvPr>
          <p:cNvSpPr/>
          <p:nvPr/>
        </p:nvSpPr>
        <p:spPr>
          <a:xfrm>
            <a:off x="12496800" y="4731485"/>
            <a:ext cx="614577" cy="56457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
        <p:nvSpPr>
          <p:cNvPr id="29" name="Ellipse 34">
            <a:hlinkClick r:id="rId5" action="ppaction://hlinksldjump"/>
            <a:extLst>
              <a:ext uri="{FF2B5EF4-FFF2-40B4-BE49-F238E27FC236}">
                <a16:creationId xmlns:a16="http://schemas.microsoft.com/office/drawing/2014/main" id="{1336956A-3FEE-477E-AA0B-58415B6C0AC1}"/>
              </a:ext>
            </a:extLst>
          </p:cNvPr>
          <p:cNvSpPr/>
          <p:nvPr/>
        </p:nvSpPr>
        <p:spPr>
          <a:xfrm>
            <a:off x="10248675" y="4048504"/>
            <a:ext cx="752515" cy="68298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FFFF"/>
          </a:solidFill>
          <a:ln w="12701" cap="flat">
            <a:solidFill>
              <a:srgbClr val="FFFFFF"/>
            </a:solidFill>
            <a:prstDash val="solid"/>
            <a:miter/>
          </a:ln>
        </p:spPr>
        <p:txBody>
          <a:bodyPr vert="horz" wrap="square" lIns="137160" tIns="68580" rIns="137160" bIns="68580" anchor="ctr" anchorCtr="1" compatLnSpc="1">
            <a:noAutofit/>
          </a:bodyPr>
          <a:lstStyle/>
          <a:p>
            <a:pPr algn="ctr" defTabSz="1371600">
              <a:defRPr sz="1800" b="0" i="0" u="none" strike="noStrike" kern="0" cap="none" spc="0" baseline="0">
                <a:solidFill>
                  <a:srgbClr val="000000"/>
                </a:solidFill>
                <a:uFillTx/>
              </a:defRPr>
            </a:pPr>
            <a:endParaRPr lang="en-US" sz="2700">
              <a:solidFill>
                <a:srgbClr val="FFFFFF"/>
              </a:solidFill>
              <a:latin typeface="Calibri"/>
            </a:endParaRPr>
          </a:p>
        </p:txBody>
      </p:sp>
    </p:spTree>
    <p:extLst>
      <p:ext uri="{BB962C8B-B14F-4D97-AF65-F5344CB8AC3E}">
        <p14:creationId xmlns:p14="http://schemas.microsoft.com/office/powerpoint/2010/main" val="27396978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2805</TotalTime>
  <Words>848</Words>
  <Application>Microsoft Office PowerPoint</Application>
  <PresentationFormat>Custom</PresentationFormat>
  <Paragraphs>113</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Garet Bold</vt:lpstr>
      <vt:lpstr>Georgia</vt:lpstr>
      <vt:lpstr>Garet</vt:lpstr>
      <vt:lpstr>Bitter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Modern Elegance in Design</dc:title>
  <dc:creator>HP</dc:creator>
  <dc:description>Presentation - Modern Elegance in Design</dc:description>
  <cp:lastModifiedBy>AKESKOUS Osama</cp:lastModifiedBy>
  <cp:revision>7</cp:revision>
  <dcterms:created xsi:type="dcterms:W3CDTF">2006-08-16T00:00:00Z</dcterms:created>
  <dcterms:modified xsi:type="dcterms:W3CDTF">2025-06-05T18:41:27Z</dcterms:modified>
  <dc:identifier>DAGolC8bRsg</dc:identifier>
</cp:coreProperties>
</file>